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0" r:id="rId1"/>
  </p:sldMasterIdLst>
  <p:notesMasterIdLst>
    <p:notesMasterId r:id="rId18"/>
  </p:notesMasterIdLst>
  <p:handoutMasterIdLst>
    <p:handoutMasterId r:id="rId19"/>
  </p:handoutMasterIdLst>
  <p:sldIdLst>
    <p:sldId id="256" r:id="rId2"/>
    <p:sldId id="318" r:id="rId3"/>
    <p:sldId id="309" r:id="rId4"/>
    <p:sldId id="295" r:id="rId5"/>
    <p:sldId id="305" r:id="rId6"/>
    <p:sldId id="290" r:id="rId7"/>
    <p:sldId id="319" r:id="rId8"/>
    <p:sldId id="259" r:id="rId9"/>
    <p:sldId id="297" r:id="rId10"/>
    <p:sldId id="310" r:id="rId11"/>
    <p:sldId id="286" r:id="rId12"/>
    <p:sldId id="272" r:id="rId13"/>
    <p:sldId id="306" r:id="rId14"/>
    <p:sldId id="307" r:id="rId15"/>
    <p:sldId id="311" r:id="rId16"/>
    <p:sldId id="308"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7950" autoAdjust="0"/>
  </p:normalViewPr>
  <p:slideViewPr>
    <p:cSldViewPr>
      <p:cViewPr>
        <p:scale>
          <a:sx n="63" d="100"/>
          <a:sy n="63" d="100"/>
        </p:scale>
        <p:origin x="-870" y="-3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9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319645-47E4-45CF-A1BC-500552028C08}" type="datetimeFigureOut">
              <a:rPr kumimoji="1" lang="ja-JP" altLang="en-US" smtClean="0"/>
              <a:pPr/>
              <a:t>2015/7/1</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5B737C-9EC4-4A9A-8861-E8E9D03C52EE}" type="slidenum">
              <a:rPr kumimoji="1" lang="ja-JP" altLang="en-US" smtClean="0"/>
              <a:pPr/>
              <a:t>‹#›</a:t>
            </a:fld>
            <a:endParaRPr kumimoji="1" lang="ja-JP" altLang="en-US"/>
          </a:p>
        </p:txBody>
      </p:sp>
    </p:spTree>
    <p:extLst>
      <p:ext uri="{BB962C8B-B14F-4D97-AF65-F5344CB8AC3E}">
        <p14:creationId xmlns:p14="http://schemas.microsoft.com/office/powerpoint/2010/main" val="128396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B862D1-11E4-41B8-A4B1-CBA1021F299E}" type="datetimeFigureOut">
              <a:rPr kumimoji="1" lang="ja-JP" altLang="en-US" smtClean="0"/>
              <a:pPr/>
              <a:t>2015/7/1</a:t>
            </a:fld>
            <a:endParaRPr kumimoji="1" lang="ja-JP" altLang="en-US" dirty="0"/>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A84EC3-80AD-4282-9EAF-081CE4D4D5D4}" type="slidenum">
              <a:rPr kumimoji="1" lang="ja-JP" altLang="en-US" smtClean="0"/>
              <a:pPr/>
              <a:t>‹#›</a:t>
            </a:fld>
            <a:endParaRPr kumimoji="1" lang="ja-JP" altLang="en-US" dirty="0"/>
          </a:p>
        </p:txBody>
      </p:sp>
    </p:spTree>
    <p:extLst>
      <p:ext uri="{BB962C8B-B14F-4D97-AF65-F5344CB8AC3E}">
        <p14:creationId xmlns:p14="http://schemas.microsoft.com/office/powerpoint/2010/main" val="18559396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AA84EC3-80AD-4282-9EAF-081CE4D4D5D4}" type="slidenum">
              <a:rPr kumimoji="1" lang="ja-JP" altLang="en-US" smtClean="0"/>
              <a:pPr/>
              <a:t>1</a:t>
            </a:fld>
            <a:endParaRPr kumimoji="1" lang="ja-JP" altLang="en-US" dirty="0"/>
          </a:p>
        </p:txBody>
      </p:sp>
    </p:spTree>
    <p:extLst>
      <p:ext uri="{BB962C8B-B14F-4D97-AF65-F5344CB8AC3E}">
        <p14:creationId xmlns:p14="http://schemas.microsoft.com/office/powerpoint/2010/main" val="156694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AA84EC3-80AD-4282-9EAF-081CE4D4D5D4}" type="slidenum">
              <a:rPr kumimoji="1" lang="ja-JP" altLang="en-US" smtClean="0"/>
              <a:pPr/>
              <a:t>2</a:t>
            </a:fld>
            <a:endParaRPr kumimoji="1" lang="ja-JP" altLang="en-US" dirty="0"/>
          </a:p>
        </p:txBody>
      </p:sp>
    </p:spTree>
    <p:extLst>
      <p:ext uri="{BB962C8B-B14F-4D97-AF65-F5344CB8AC3E}">
        <p14:creationId xmlns:p14="http://schemas.microsoft.com/office/powerpoint/2010/main" val="1566945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0000" lnSpcReduction="20000"/>
          </a:bodyPr>
          <a:lstStyle/>
          <a:p>
            <a:r>
              <a:rPr kumimoji="1" lang="ja-JP" altLang="en-US" dirty="0" smtClean="0"/>
              <a:t>ジャネット・メンゲンは、アメリカの看護師（</a:t>
            </a:r>
            <a:r>
              <a:rPr kumimoji="1" lang="en-US" altLang="ja-JP" dirty="0" smtClean="0"/>
              <a:t>1938-2005</a:t>
            </a:r>
            <a:r>
              <a:rPr kumimoji="1" lang="ja-JP" altLang="en-US" dirty="0" smtClean="0"/>
              <a:t>）</a:t>
            </a:r>
          </a:p>
          <a:p>
            <a:r>
              <a:rPr kumimoji="1" lang="en-US" altLang="ja-JP" dirty="0" smtClean="0"/>
              <a:t>• </a:t>
            </a:r>
            <a:r>
              <a:rPr kumimoji="1" lang="ja-JP" altLang="en-US" dirty="0" smtClean="0"/>
              <a:t>透視⼒を持つ、クレアボイアント</a:t>
            </a:r>
            <a:r>
              <a:rPr kumimoji="1" lang="en-US" altLang="ja-JP" dirty="0" smtClean="0"/>
              <a:t>(⾒</a:t>
            </a:r>
            <a:r>
              <a:rPr kumimoji="1" lang="ja-JP" altLang="en-US" dirty="0" smtClean="0"/>
              <a:t>える人）でした。</a:t>
            </a:r>
          </a:p>
          <a:p>
            <a:r>
              <a:rPr kumimoji="1" lang="en-US" altLang="ja-JP" dirty="0" smtClean="0"/>
              <a:t>• </a:t>
            </a:r>
            <a:r>
              <a:rPr kumimoji="1" lang="ja-JP" altLang="en-US" dirty="0" smtClean="0"/>
              <a:t>様々なヒーラーから、エネルギーヒーリングを学んで、ヒーリングタッチを</a:t>
            </a:r>
          </a:p>
          <a:p>
            <a:r>
              <a:rPr kumimoji="1" lang="ja-JP" altLang="en-US" dirty="0" smtClean="0"/>
              <a:t>確⽴しました。</a:t>
            </a:r>
          </a:p>
          <a:p>
            <a:r>
              <a:rPr kumimoji="1" lang="en-US" altLang="ja-JP" dirty="0" smtClean="0"/>
              <a:t>• </a:t>
            </a:r>
            <a:r>
              <a:rPr kumimoji="1" lang="ja-JP" altLang="en-US" dirty="0" smtClean="0"/>
              <a:t>ヒーリングタッチは、アメリカの病院で取り入れられているエネルギーヒー</a:t>
            </a:r>
          </a:p>
          <a:p>
            <a:r>
              <a:rPr kumimoji="1" lang="ja-JP" altLang="en-US" dirty="0" smtClean="0"/>
              <a:t>リングのひとつでもあります。</a:t>
            </a:r>
          </a:p>
          <a:p>
            <a:r>
              <a:rPr kumimoji="1" lang="en-US" altLang="ja-JP" dirty="0" smtClean="0"/>
              <a:t>• </a:t>
            </a:r>
            <a:r>
              <a:rPr kumimoji="1" lang="ja-JP" altLang="en-US" dirty="0" smtClean="0"/>
              <a:t>手を使ってエネルギーフィールドやチャクラ（エネルギーセンター）に働き</a:t>
            </a:r>
          </a:p>
          <a:p>
            <a:r>
              <a:rPr kumimoji="1" lang="ja-JP" altLang="en-US" dirty="0" smtClean="0"/>
              <a:t>かけます。</a:t>
            </a:r>
          </a:p>
          <a:p>
            <a:r>
              <a:rPr kumimoji="1" lang="en-US" altLang="ja-JP" dirty="0" smtClean="0"/>
              <a:t>• </a:t>
            </a:r>
            <a:r>
              <a:rPr kumimoji="1" lang="ja-JP" altLang="en-US" dirty="0" smtClean="0"/>
              <a:t>チャクラは、ヨガでいうチャクラと同じです。</a:t>
            </a:r>
          </a:p>
          <a:p>
            <a:r>
              <a:rPr kumimoji="1" lang="en-US" altLang="ja-JP" dirty="0" smtClean="0"/>
              <a:t>• </a:t>
            </a:r>
            <a:r>
              <a:rPr kumimoji="1" lang="ja-JP" altLang="en-US" dirty="0" smtClean="0"/>
              <a:t>意識的：意識的にエネルギーをクライアントに流します。（自分のエネル</a:t>
            </a:r>
          </a:p>
          <a:p>
            <a:r>
              <a:rPr kumimoji="1" lang="ja-JP" altLang="en-US" dirty="0" smtClean="0"/>
              <a:t>ギーではなく。後出）</a:t>
            </a:r>
          </a:p>
          <a:p>
            <a:r>
              <a:rPr kumimoji="1" lang="en-US" altLang="ja-JP" dirty="0" smtClean="0"/>
              <a:t>• </a:t>
            </a:r>
            <a:r>
              <a:rPr kumimoji="1" lang="ja-JP" altLang="en-US" dirty="0" smtClean="0"/>
              <a:t>意図的：ヒーリングタッチでは、意図を⼤切にしています。</a:t>
            </a:r>
            <a:endParaRPr kumimoji="1" lang="en-US" altLang="ja-JP" dirty="0" smtClean="0"/>
          </a:p>
          <a:p>
            <a:r>
              <a:rPr kumimoji="1" lang="ja-JP" altLang="en-US" dirty="0" smtClean="0"/>
              <a:t>意図することは、常に、クライアントにとって最良のこと、最良のことが起</a:t>
            </a:r>
          </a:p>
          <a:p>
            <a:r>
              <a:rPr kumimoji="1" lang="ja-JP" altLang="en-US" dirty="0" smtClean="0"/>
              <a:t>きるように</a:t>
            </a:r>
          </a:p>
          <a:p>
            <a:r>
              <a:rPr kumimoji="1" lang="en-US" altLang="ja-JP" dirty="0" smtClean="0"/>
              <a:t>• </a:t>
            </a:r>
            <a:r>
              <a:rPr kumimoji="1" lang="ja-JP" altLang="en-US" dirty="0" smtClean="0"/>
              <a:t>エネルギーセラピーなので、人のエネルギーシステムに働きかけます。</a:t>
            </a:r>
          </a:p>
          <a:p>
            <a:r>
              <a:rPr kumimoji="1" lang="en-US" altLang="ja-JP" dirty="0" smtClean="0"/>
              <a:t>• </a:t>
            </a:r>
            <a:r>
              <a:rPr kumimoji="1" lang="ja-JP" altLang="en-US" dirty="0" smtClean="0"/>
              <a:t>それにより、受け手（クライアント）に、リラックや活⼒がもたらされます。</a:t>
            </a:r>
            <a:endParaRPr kumimoji="1" lang="en-US" altLang="ja-JP" dirty="0" smtClean="0"/>
          </a:p>
          <a:p>
            <a:endParaRPr kumimoji="1" lang="en-US" altLang="ja-JP" dirty="0" smtClean="0"/>
          </a:p>
          <a:p>
            <a:r>
              <a:rPr kumimoji="1" lang="ja-JP" altLang="en-US" dirty="0" smtClean="0"/>
              <a:t>さらに詳しくみてみましょう・・・</a:t>
            </a:r>
          </a:p>
          <a:p>
            <a:r>
              <a:rPr kumimoji="1" lang="en-US" altLang="ja-JP" dirty="0" smtClean="0"/>
              <a:t>• </a:t>
            </a:r>
            <a:r>
              <a:rPr kumimoji="1" lang="ja-JP" altLang="en-US" dirty="0" smtClean="0"/>
              <a:t>人はエネルギーフィールド（オーラ）で覆われていますが、⾁体もエネル</a:t>
            </a:r>
          </a:p>
          <a:p>
            <a:r>
              <a:rPr kumimoji="1" lang="ja-JP" altLang="en-US" dirty="0" smtClean="0"/>
              <a:t>ギー。周波数が遅く、目に⾒えるのが⾁体。エネルギー体すべてがからだで</a:t>
            </a:r>
          </a:p>
          <a:p>
            <a:r>
              <a:rPr kumimoji="1" lang="ja-JP" altLang="en-US" dirty="0" smtClean="0"/>
              <a:t>す。エネルギーを整えることが癒しにつながります。何故なら、エネルギー</a:t>
            </a:r>
          </a:p>
          <a:p>
            <a:r>
              <a:rPr kumimoji="1" lang="ja-JP" altLang="en-US" dirty="0" smtClean="0"/>
              <a:t>は、⾁体のみならず、感情、思考、霊性にも影響を与えるからです。</a:t>
            </a:r>
          </a:p>
          <a:p>
            <a:r>
              <a:rPr kumimoji="1" lang="en-US" altLang="ja-JP" dirty="0" smtClean="0"/>
              <a:t>• </a:t>
            </a:r>
            <a:r>
              <a:rPr kumimoji="1" lang="ja-JP" altLang="en-US" dirty="0" smtClean="0"/>
              <a:t>従って、エネルギーを整えることは、⾁体、感情、思考、霊性の健全さ、バ</a:t>
            </a:r>
          </a:p>
          <a:p>
            <a:r>
              <a:rPr kumimoji="1" lang="ja-JP" altLang="en-US" dirty="0" smtClean="0"/>
              <a:t>ランスさせることであり、それこそが、癒しであり、自然治癒⼒（自己治癒</a:t>
            </a:r>
          </a:p>
          <a:p>
            <a:r>
              <a:rPr kumimoji="1" lang="ja-JP" altLang="en-US" dirty="0" smtClean="0"/>
              <a:t>⼒）を⾼</a:t>
            </a:r>
            <a:r>
              <a:rPr kumimoji="1" lang="ja-JP" altLang="en-US" dirty="0" err="1" smtClean="0"/>
              <a:t>める</a:t>
            </a:r>
            <a:r>
              <a:rPr kumimoji="1" lang="ja-JP" altLang="en-US" dirty="0" smtClean="0"/>
              <a:t>ことです。</a:t>
            </a:r>
          </a:p>
          <a:p>
            <a:r>
              <a:rPr kumimoji="1" lang="en-US" altLang="ja-JP" dirty="0" smtClean="0"/>
              <a:t>• </a:t>
            </a:r>
            <a:r>
              <a:rPr kumimoji="1" lang="ja-JP" altLang="en-US" dirty="0" smtClean="0"/>
              <a:t>自然治癒⼒は、私たち誰にでも備わっている能⼒です。</a:t>
            </a:r>
          </a:p>
          <a:p>
            <a:r>
              <a:rPr kumimoji="1" lang="en-US" altLang="ja-JP" dirty="0" smtClean="0"/>
              <a:t>• </a:t>
            </a:r>
            <a:r>
              <a:rPr kumimoji="1" lang="ja-JP" altLang="en-US" dirty="0" smtClean="0"/>
              <a:t>エネルギーに働きかけるので安全です。</a:t>
            </a:r>
          </a:p>
          <a:p>
            <a:r>
              <a:rPr kumimoji="1" lang="en-US" altLang="ja-JP" dirty="0" smtClean="0"/>
              <a:t>• </a:t>
            </a:r>
            <a:r>
              <a:rPr kumimoji="1" lang="ja-JP" altLang="en-US" dirty="0" smtClean="0"/>
              <a:t>身体的に弱い、⾼齢者、子供、赤ちゃんにもできます。</a:t>
            </a:r>
            <a:endParaRPr kumimoji="1" lang="en-US" altLang="ja-JP" dirty="0" smtClean="0"/>
          </a:p>
          <a:p>
            <a:r>
              <a:rPr kumimoji="1" lang="ja-JP" altLang="en-US" dirty="0" smtClean="0"/>
              <a:t>動物、植物にもできます。</a:t>
            </a:r>
          </a:p>
          <a:p>
            <a:r>
              <a:rPr kumimoji="1" lang="en-US" altLang="ja-JP" dirty="0" smtClean="0"/>
              <a:t>• </a:t>
            </a:r>
            <a:r>
              <a:rPr kumimoji="1" lang="ja-JP" altLang="en-US" dirty="0" smtClean="0"/>
              <a:t>子供や動物、植物は、反応が早いです。</a:t>
            </a:r>
          </a:p>
          <a:p>
            <a:r>
              <a:rPr kumimoji="1" lang="en-US" altLang="ja-JP" dirty="0" smtClean="0"/>
              <a:t>• </a:t>
            </a:r>
            <a:r>
              <a:rPr kumimoji="1" lang="ja-JP" altLang="en-US" dirty="0" smtClean="0"/>
              <a:t>例えば、痛み⽌</a:t>
            </a:r>
            <a:r>
              <a:rPr kumimoji="1" lang="ja-JP" altLang="en-US" dirty="0" err="1" smtClean="0"/>
              <a:t>めを</a:t>
            </a:r>
            <a:r>
              <a:rPr kumimoji="1" lang="ja-JP" altLang="en-US" dirty="0" smtClean="0"/>
              <a:t>服⽤している人には、その効果を促進する助けとなりま</a:t>
            </a:r>
          </a:p>
          <a:p>
            <a:r>
              <a:rPr kumimoji="1" lang="ja-JP" altLang="en-US" dirty="0" smtClean="0"/>
              <a:t>す。</a:t>
            </a:r>
          </a:p>
          <a:p>
            <a:r>
              <a:rPr kumimoji="1" lang="en-US" altLang="ja-JP" dirty="0" smtClean="0"/>
              <a:t>• </a:t>
            </a:r>
            <a:r>
              <a:rPr kumimoji="1" lang="ja-JP" altLang="en-US" dirty="0" smtClean="0"/>
              <a:t>術前術後、副作⽤を抑えるなどの結果が報告されています。</a:t>
            </a:r>
          </a:p>
          <a:p>
            <a:r>
              <a:rPr kumimoji="1" lang="en-US" altLang="ja-JP" dirty="0" smtClean="0"/>
              <a:t>• </a:t>
            </a:r>
            <a:r>
              <a:rPr kumimoji="1" lang="ja-JP" altLang="en-US" dirty="0" smtClean="0"/>
              <a:t>ヒーリングタッチは、最初にアメリカン・ホリスティック看護師協会の中で</a:t>
            </a:r>
          </a:p>
          <a:p>
            <a:r>
              <a:rPr kumimoji="1" lang="ja-JP" altLang="en-US" dirty="0" smtClean="0"/>
              <a:t>確⽴されました。</a:t>
            </a:r>
          </a:p>
          <a:p>
            <a:r>
              <a:rPr kumimoji="1" lang="en-US" altLang="ja-JP" dirty="0" smtClean="0"/>
              <a:t>• </a:t>
            </a:r>
            <a:r>
              <a:rPr kumimoji="1" lang="ja-JP" altLang="en-US" dirty="0" smtClean="0"/>
              <a:t>可能な限り、どのような医療、療法、セラピーとも協⼒、併⽤できます。</a:t>
            </a:r>
          </a:p>
          <a:p>
            <a:r>
              <a:rPr kumimoji="1" lang="en-US" altLang="ja-JP" dirty="0" smtClean="0"/>
              <a:t>• </a:t>
            </a:r>
            <a:r>
              <a:rPr kumimoji="1" lang="ja-JP" altLang="en-US" dirty="0" smtClean="0"/>
              <a:t>中医学のように、独自の医療体系を持つものではありません。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5AA84EC3-80AD-4282-9EAF-081CE4D4D5D4}" type="slidenum">
              <a:rPr kumimoji="1" lang="ja-JP" altLang="en-US" smtClean="0"/>
              <a:pPr/>
              <a:t>7</a:t>
            </a:fld>
            <a:endParaRPr kumimoji="1" lang="ja-JP" altLang="en-US" dirty="0"/>
          </a:p>
        </p:txBody>
      </p:sp>
    </p:spTree>
    <p:extLst>
      <p:ext uri="{BB962C8B-B14F-4D97-AF65-F5344CB8AC3E}">
        <p14:creationId xmlns:p14="http://schemas.microsoft.com/office/powerpoint/2010/main" val="94667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AA84EC3-80AD-4282-9EAF-081CE4D4D5D4}" type="slidenum">
              <a:rPr kumimoji="1" lang="ja-JP" altLang="en-US" smtClean="0"/>
              <a:pPr/>
              <a:t>10</a:t>
            </a:fld>
            <a:endParaRPr kumimoji="1" lang="ja-JP" altLang="en-US" dirty="0"/>
          </a:p>
        </p:txBody>
      </p:sp>
    </p:spTree>
    <p:extLst>
      <p:ext uri="{BB962C8B-B14F-4D97-AF65-F5344CB8AC3E}">
        <p14:creationId xmlns:p14="http://schemas.microsoft.com/office/powerpoint/2010/main" val="3744053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A84EC3-80AD-4282-9EAF-081CE4D4D5D4}" type="slidenum">
              <a:rPr kumimoji="1" lang="ja-JP" altLang="en-US" smtClean="0"/>
              <a:pPr/>
              <a:t>11</a:t>
            </a:fld>
            <a:endParaRPr kumimoji="1" lang="ja-JP" altLang="en-US" dirty="0"/>
          </a:p>
        </p:txBody>
      </p:sp>
    </p:spTree>
    <p:extLst>
      <p:ext uri="{BB962C8B-B14F-4D97-AF65-F5344CB8AC3E}">
        <p14:creationId xmlns:p14="http://schemas.microsoft.com/office/powerpoint/2010/main" val="94667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54F1DFD-D4C4-4218-86B8-876B969EDC03}" type="datetime1">
              <a:rPr kumimoji="1" lang="ja-JP" altLang="en-US" smtClean="0"/>
              <a:t>2015/7/1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26655B3-52DA-4F00-8B7D-D0B42289EACD}" type="slidenum">
              <a:rPr kumimoji="1" lang="ja-JP" altLang="en-US" smtClean="0"/>
              <a:pPr/>
              <a:t>‹#›</a:t>
            </a:fld>
            <a:endParaRPr kumimoji="1" lang="ja-JP" alt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777A48E-423D-4B3B-B1F4-A40C00BE651A}" type="datetime1">
              <a:rPr kumimoji="1" lang="ja-JP" altLang="en-US" smtClean="0"/>
              <a:t>2015/7/1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26655B3-52DA-4F00-8B7D-D0B42289EACD}" type="slidenum">
              <a:rPr kumimoji="1" lang="ja-JP" altLang="en-US" smtClean="0"/>
              <a:pPr/>
              <a:t>‹#›</a:t>
            </a:fld>
            <a:endParaRPr kumimoji="1" lang="ja-JP"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67FC34D-EB60-478C-9800-112D667D6CEB}" type="datetime1">
              <a:rPr kumimoji="1" lang="ja-JP" altLang="en-US" smtClean="0"/>
              <a:t>2015/7/1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26655B3-52DA-4F00-8B7D-D0B42289EACD}" type="slidenum">
              <a:rPr kumimoji="1" lang="ja-JP" altLang="en-US" smtClean="0"/>
              <a:pPr/>
              <a:t>‹#›</a:t>
            </a:fld>
            <a:endParaRPr kumimoji="1" lang="ja-JP"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995936" y="6165304"/>
            <a:ext cx="2514600" cy="365125"/>
          </a:xfrm>
        </p:spPr>
        <p:txBody>
          <a:bodyPr/>
          <a:lstStyle/>
          <a:p>
            <a:fld id="{31A6DBDB-4C0D-4147-93C5-9CC3869D965B}" type="datetime1">
              <a:rPr kumimoji="1" lang="ja-JP" altLang="en-US" smtClean="0"/>
              <a:t>2015/7/1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a:xfrm>
            <a:off x="8244408" y="6381328"/>
            <a:ext cx="820688" cy="365125"/>
          </a:xfrm>
        </p:spPr>
        <p:txBody>
          <a:bodyPr/>
          <a:lstStyle>
            <a:lvl1pPr>
              <a:defRPr sz="1400" b="1"/>
            </a:lvl1pPr>
          </a:lstStyle>
          <a:p>
            <a:fld id="{E26655B3-52DA-4F00-8B7D-D0B42289EACD}" type="slidenum">
              <a:rPr lang="ja-JP" altLang="en-US" smtClean="0"/>
              <a:pPr/>
              <a:t>‹#›</a:t>
            </a:fld>
            <a:endParaRPr lang="ja-JP" altLang="en-US" dirty="0"/>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CB99AE8-1B31-4747-A4E8-1F48300E147C}" type="datetime1">
              <a:rPr kumimoji="1" lang="ja-JP" altLang="en-US" smtClean="0"/>
              <a:t>2015/7/1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26655B3-52DA-4F00-8B7D-D0B42289EACD}" type="slidenum">
              <a:rPr kumimoji="1" lang="ja-JP" altLang="en-US" smtClean="0"/>
              <a:pPr/>
              <a:t>‹#›</a:t>
            </a:fld>
            <a:endParaRPr kumimoji="1" lang="ja-JP"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9843556-E971-455B-849D-296597C708A3}" type="datetime1">
              <a:rPr kumimoji="1" lang="ja-JP" altLang="en-US" smtClean="0"/>
              <a:t>2015/7/1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26655B3-52DA-4F00-8B7D-D0B42289EACD}" type="slidenum">
              <a:rPr kumimoji="1" lang="ja-JP" altLang="en-US" smtClean="0"/>
              <a:pPr/>
              <a:t>‹#›</a:t>
            </a:fld>
            <a:endParaRPr kumimoji="1" lang="ja-JP" altLang="en-US" dirty="0"/>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88A5127-F231-41E8-AE78-BFF9549A5E24}" type="datetime1">
              <a:rPr kumimoji="1" lang="ja-JP" altLang="en-US" smtClean="0"/>
              <a:t>2015/7/1</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E26655B3-52DA-4F00-8B7D-D0B42289EACD}" type="slidenum">
              <a:rPr kumimoji="1" lang="ja-JP" altLang="en-US" smtClean="0"/>
              <a:pPr/>
              <a:t>‹#›</a:t>
            </a:fld>
            <a:endParaRPr kumimoji="1" lang="ja-JP" altLang="en-US" dirty="0"/>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86400BA-2501-427D-9B5F-60BA180126F8}" type="datetime1">
              <a:rPr kumimoji="1" lang="ja-JP" altLang="en-US" smtClean="0"/>
              <a:t>2015/7/1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E26655B3-52DA-4F00-8B7D-D0B42289EACD}" type="slidenum">
              <a:rPr kumimoji="1" lang="ja-JP" altLang="en-US" smtClean="0"/>
              <a:pPr/>
              <a:t>‹#›</a:t>
            </a:fld>
            <a:endParaRPr kumimoji="1" lang="ja-JP"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91E9A-F6A0-4E15-89D4-1D9C64199ECE}" type="datetime1">
              <a:rPr kumimoji="1" lang="ja-JP" altLang="en-US" smtClean="0"/>
              <a:t>2015/7/1</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E26655B3-52DA-4F00-8B7D-D0B42289EACD}" type="slidenum">
              <a:rPr kumimoji="1" lang="ja-JP" altLang="en-US" smtClean="0"/>
              <a:pPr/>
              <a:t>‹#›</a:t>
            </a:fld>
            <a:endParaRPr kumimoji="1" lang="ja-JP"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DD4A7F-64D9-432A-B213-DACD07F7FDA5}" type="datetime1">
              <a:rPr kumimoji="1" lang="ja-JP" altLang="en-US" smtClean="0"/>
              <a:t>2015/7/1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26655B3-52DA-4F00-8B7D-D0B42289EACD}" type="slidenum">
              <a:rPr kumimoji="1" lang="ja-JP" altLang="en-US" smtClean="0"/>
              <a:pPr/>
              <a:t>‹#›</a:t>
            </a:fld>
            <a:endParaRPr kumimoji="1" lang="ja-JP"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4478B12-0A2C-4B49-9469-B4F6E82D3F0C}" type="datetime1">
              <a:rPr kumimoji="1" lang="ja-JP" altLang="en-US" smtClean="0"/>
              <a:t>2015/7/1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26655B3-52DA-4F00-8B7D-D0B42289EACD}" type="slidenum">
              <a:rPr kumimoji="1" lang="ja-JP" altLang="en-US" smtClean="0"/>
              <a:pPr/>
              <a:t>‹#›</a:t>
            </a:fld>
            <a:endParaRPr kumimoji="1" lang="ja-JP" alt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C719B3C-899F-4210-BF82-CE4E2215643F}" type="datetime1">
              <a:rPr kumimoji="1" lang="ja-JP" altLang="en-US" smtClean="0"/>
              <a:t>2015/7/1</a:t>
            </a:fld>
            <a:endParaRPr kumimoji="1" lang="ja-JP" alt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26655B3-52DA-4F00-8B7D-D0B42289EACD}"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3528" y="1988841"/>
            <a:ext cx="8820472" cy="1944215"/>
          </a:xfrm>
        </p:spPr>
        <p:txBody>
          <a:bodyPr>
            <a:noAutofit/>
          </a:bodyPr>
          <a:lstStyle/>
          <a:p>
            <a:pPr algn="ctr"/>
            <a:r>
              <a:rPr lang="ja-JP" altLang="en-US" sz="3200" b="1" dirty="0"/>
              <a:t>中　ルミ</a:t>
            </a:r>
            <a:r>
              <a:rPr lang="ja-JP" altLang="en-US" sz="2800" dirty="0"/>
              <a:t>（ルミナス訪問看護</a:t>
            </a:r>
            <a:r>
              <a:rPr lang="ja-JP" altLang="en-US" sz="2800" dirty="0" smtClean="0"/>
              <a:t>ケアステーション）</a:t>
            </a:r>
            <a:endParaRPr lang="en-US" altLang="ja-JP" sz="2800" dirty="0" smtClean="0"/>
          </a:p>
          <a:p>
            <a:pPr algn="ctr"/>
            <a:r>
              <a:rPr lang="ja-JP" altLang="en-US" sz="3200" b="1" dirty="0" smtClean="0"/>
              <a:t>天野</a:t>
            </a:r>
            <a:r>
              <a:rPr lang="ja-JP" altLang="en-US" sz="3200" b="1" dirty="0"/>
              <a:t>　博</a:t>
            </a:r>
            <a:r>
              <a:rPr lang="ja-JP" altLang="en-US" sz="2800" dirty="0"/>
              <a:t>（国際ヒーリング看護</a:t>
            </a:r>
            <a:r>
              <a:rPr lang="ja-JP" altLang="en-US" sz="2800" dirty="0" smtClean="0"/>
              <a:t>協会）</a:t>
            </a:r>
            <a:endParaRPr lang="en-US" altLang="ja-JP" sz="2800" b="1" dirty="0" smtClean="0"/>
          </a:p>
          <a:p>
            <a:pPr algn="ctr"/>
            <a:r>
              <a:rPr lang="ja-JP" altLang="en-US" sz="3200" b="1" dirty="0" smtClean="0"/>
              <a:t>いとうたけひこ</a:t>
            </a:r>
            <a:r>
              <a:rPr lang="ja-JP" altLang="en-US" sz="2800" dirty="0" smtClean="0"/>
              <a:t>（</a:t>
            </a:r>
            <a:r>
              <a:rPr lang="zh-CN" altLang="en-US" sz="2800" dirty="0" smtClean="0"/>
              <a:t>和光大学</a:t>
            </a:r>
            <a:r>
              <a:rPr lang="ja-JP" altLang="en-US" sz="2800" dirty="0" smtClean="0"/>
              <a:t>）</a:t>
            </a:r>
            <a:endParaRPr lang="en-US" altLang="ja-JP" sz="2800" dirty="0" smtClean="0"/>
          </a:p>
          <a:p>
            <a:pPr algn="l"/>
            <a:r>
              <a:rPr lang="ja-JP" altLang="en-US" sz="3200" dirty="0"/>
              <a:t>　</a:t>
            </a:r>
            <a:endParaRPr kumimoji="1" lang="ja-JP" altLang="en-US" sz="3200" dirty="0"/>
          </a:p>
        </p:txBody>
      </p:sp>
      <p:sp>
        <p:nvSpPr>
          <p:cNvPr id="7" name="タイトル 1"/>
          <p:cNvSpPr txBox="1">
            <a:spLocks/>
          </p:cNvSpPr>
          <p:nvPr/>
        </p:nvSpPr>
        <p:spPr>
          <a:xfrm>
            <a:off x="894545" y="332656"/>
            <a:ext cx="8066559" cy="126752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3600" b="1" i="0" u="none" strike="noStrike" kern="1200" cap="none" spc="0" normalizeH="0" noProof="0" dirty="0" smtClean="0">
              <a:ln>
                <a:noFill/>
              </a:ln>
              <a:solidFill>
                <a:schemeClr val="accent3">
                  <a:lumMod val="60000"/>
                  <a:lumOff val="40000"/>
                </a:schemeClr>
              </a:solidFill>
              <a:effectLst/>
              <a:uLnTx/>
              <a:uFillTx/>
              <a:latin typeface="+mj-lt"/>
              <a:ea typeface="+mj-ea"/>
              <a:cs typeface="+mj-cs"/>
            </a:endParaRPr>
          </a:p>
        </p:txBody>
      </p:sp>
      <p:sp>
        <p:nvSpPr>
          <p:cNvPr id="2" name="正方形/長方形 1"/>
          <p:cNvSpPr>
            <a:spLocks/>
          </p:cNvSpPr>
          <p:nvPr/>
        </p:nvSpPr>
        <p:spPr>
          <a:xfrm>
            <a:off x="179512" y="188640"/>
            <a:ext cx="8712968" cy="1296144"/>
          </a:xfrm>
          <a:prstGeom prst="rect">
            <a:avLst/>
          </a:prstGeom>
        </p:spPr>
        <p:txBody>
          <a:bodyPr wrap="square">
            <a:noAutofit/>
          </a:bodyPr>
          <a:lstStyle/>
          <a:p>
            <a:r>
              <a:rPr lang="ja-JP" altLang="en-US" sz="4400" b="1" dirty="0">
                <a:solidFill>
                  <a:srgbClr val="FF0000"/>
                </a:solidFill>
                <a:effectLst>
                  <a:outerShdw blurRad="38100" dist="38100" dir="2700000" algn="tl">
                    <a:srgbClr val="000000">
                      <a:alpha val="43137"/>
                    </a:srgbClr>
                  </a:outerShdw>
                </a:effectLst>
              </a:rPr>
              <a:t>在宅看護における　　　　　　　　　　　　　　　　　</a:t>
            </a:r>
            <a:endParaRPr lang="en-US" altLang="ja-JP" sz="4400" b="1" dirty="0" smtClean="0">
              <a:solidFill>
                <a:srgbClr val="FF0000"/>
              </a:solidFill>
              <a:effectLst>
                <a:outerShdw blurRad="38100" dist="38100" dir="2700000" algn="tl">
                  <a:srgbClr val="000000">
                    <a:alpha val="43137"/>
                  </a:srgbClr>
                </a:outerShdw>
              </a:effectLst>
            </a:endParaRPr>
          </a:p>
          <a:p>
            <a:r>
              <a:rPr lang="ja-JP" altLang="en-US" sz="4400" b="1" dirty="0">
                <a:solidFill>
                  <a:srgbClr val="FF0000"/>
                </a:solidFill>
                <a:effectLst>
                  <a:outerShdw blurRad="38100" dist="38100" dir="2700000" algn="tl">
                    <a:srgbClr val="000000">
                      <a:alpha val="43137"/>
                    </a:srgbClr>
                  </a:outerShdw>
                </a:effectLst>
              </a:rPr>
              <a:t>　</a:t>
            </a:r>
            <a:r>
              <a:rPr lang="ja-JP" altLang="en-US" sz="4400" b="1" dirty="0" smtClean="0">
                <a:solidFill>
                  <a:srgbClr val="FF0000"/>
                </a:solidFill>
                <a:effectLst>
                  <a:outerShdw blurRad="38100" dist="38100" dir="2700000" algn="tl">
                    <a:srgbClr val="000000">
                      <a:alpha val="43137"/>
                    </a:srgbClr>
                  </a:outerShdw>
                </a:effectLst>
              </a:rPr>
              <a:t>ヒーリグタッチの有効性</a:t>
            </a:r>
            <a:r>
              <a:rPr lang="ja-JP" altLang="en-US" sz="4400" b="1" dirty="0">
                <a:solidFill>
                  <a:srgbClr val="FF0000"/>
                </a:solidFill>
                <a:effectLst>
                  <a:outerShdw blurRad="38100" dist="38100" dir="2700000" algn="tl">
                    <a:srgbClr val="000000">
                      <a:alpha val="43137"/>
                    </a:srgbClr>
                  </a:outerShdw>
                </a:effectLst>
              </a:rPr>
              <a:t>の検証</a:t>
            </a:r>
            <a:br>
              <a:rPr lang="ja-JP" altLang="en-US" sz="4400" b="1" dirty="0">
                <a:solidFill>
                  <a:srgbClr val="FF0000"/>
                </a:solidFill>
                <a:effectLst>
                  <a:outerShdw blurRad="38100" dist="38100" dir="2700000" algn="tl">
                    <a:srgbClr val="000000">
                      <a:alpha val="43137"/>
                    </a:srgbClr>
                  </a:outerShdw>
                </a:effectLst>
              </a:rPr>
            </a:br>
            <a:endParaRPr lang="en-US" altLang="ja-JP" sz="4400" b="1" dirty="0" smtClean="0">
              <a:solidFill>
                <a:srgbClr val="FF0000"/>
              </a:solidFill>
              <a:effectLst>
                <a:outerShdw blurRad="38100" dist="38100" dir="2700000" algn="tl">
                  <a:srgbClr val="000000">
                    <a:alpha val="43137"/>
                  </a:srgbClr>
                </a:outerShdw>
              </a:effectLst>
            </a:endParaRPr>
          </a:p>
          <a:p>
            <a:endParaRPr lang="ja-JP" altLang="en-US" sz="4400" dirty="0">
              <a:effectLst>
                <a:outerShdw blurRad="38100" dist="38100" dir="2700000" algn="tl">
                  <a:srgbClr val="000000">
                    <a:alpha val="43137"/>
                  </a:srgbClr>
                </a:outerShdw>
              </a:effectLst>
            </a:endParaRPr>
          </a:p>
        </p:txBody>
      </p:sp>
      <p:sp>
        <p:nvSpPr>
          <p:cNvPr id="4" name="テキスト ボックス 3"/>
          <p:cNvSpPr txBox="1"/>
          <p:nvPr/>
        </p:nvSpPr>
        <p:spPr>
          <a:xfrm>
            <a:off x="2987824" y="4595644"/>
            <a:ext cx="5976664" cy="1569660"/>
          </a:xfrm>
          <a:prstGeom prst="rect">
            <a:avLst/>
          </a:prstGeom>
          <a:noFill/>
        </p:spPr>
        <p:txBody>
          <a:bodyPr wrap="square" rtlCol="0">
            <a:spAutoFit/>
          </a:bodyPr>
          <a:lstStyle/>
          <a:p>
            <a:r>
              <a:rPr lang="ja-JP" altLang="en-US" sz="2400" dirty="0"/>
              <a:t>第４４回日本看護</a:t>
            </a:r>
            <a:r>
              <a:rPr lang="ja-JP" altLang="en-US" sz="2400" dirty="0" smtClean="0"/>
              <a:t>学会</a:t>
            </a:r>
            <a:r>
              <a:rPr lang="en-US" altLang="ja-JP" sz="2400" dirty="0" smtClean="0"/>
              <a:t>-</a:t>
            </a:r>
            <a:r>
              <a:rPr lang="ja-JP" altLang="en-US" sz="2400" dirty="0" smtClean="0"/>
              <a:t>地域看護</a:t>
            </a:r>
            <a:r>
              <a:rPr lang="en-US" altLang="ja-JP" sz="2400" dirty="0" smtClean="0"/>
              <a:t>-</a:t>
            </a:r>
            <a:r>
              <a:rPr lang="ja-JP" altLang="en-US" sz="2400" dirty="0" smtClean="0"/>
              <a:t>学術</a:t>
            </a:r>
            <a:r>
              <a:rPr lang="ja-JP" altLang="en-US" sz="2400" dirty="0"/>
              <a:t>集会</a:t>
            </a:r>
            <a:endParaRPr lang="en-US" altLang="ja-JP" sz="2400" dirty="0"/>
          </a:p>
          <a:p>
            <a:r>
              <a:rPr lang="ja-JP" altLang="en-US" sz="2400" dirty="0" smtClean="0"/>
              <a:t> 福井市　フェニックス</a:t>
            </a:r>
            <a:r>
              <a:rPr lang="ja-JP" altLang="en-US" sz="2400" dirty="0"/>
              <a:t>・プラザ</a:t>
            </a:r>
            <a:endParaRPr lang="en-US" altLang="ja-JP" sz="2400" dirty="0"/>
          </a:p>
          <a:p>
            <a:pPr lvl="0">
              <a:buClr>
                <a:srgbClr val="F14124">
                  <a:lumMod val="75000"/>
                </a:srgbClr>
              </a:buClr>
            </a:pPr>
            <a:r>
              <a:rPr lang="ja-JP" altLang="en-US" sz="2400" dirty="0">
                <a:solidFill>
                  <a:srgbClr val="212745"/>
                </a:solidFill>
              </a:rPr>
              <a:t>２０１３年１１月１６日（土）</a:t>
            </a:r>
            <a:endParaRPr lang="en-US" altLang="ja-JP" sz="2400" dirty="0">
              <a:solidFill>
                <a:srgbClr val="212745"/>
              </a:solidFill>
            </a:endParaRPr>
          </a:p>
          <a:p>
            <a:pPr lvl="0">
              <a:buClr>
                <a:srgbClr val="F14124">
                  <a:lumMod val="75000"/>
                </a:srgbClr>
              </a:buClr>
            </a:pPr>
            <a:r>
              <a:rPr lang="ja-JP" altLang="en-US" sz="2400" dirty="0">
                <a:solidFill>
                  <a:srgbClr val="212745"/>
                </a:solidFill>
              </a:rPr>
              <a:t>１０：０５～１１：０５　示２６－５</a:t>
            </a:r>
            <a:endParaRPr lang="en-US" altLang="ja-JP" sz="2400" dirty="0">
              <a:solidFill>
                <a:srgbClr val="212745"/>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05753"/>
            <a:ext cx="2304256"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p:txBody>
          <a:bodyPr/>
          <a:lstStyle/>
          <a:p>
            <a:fld id="{E26655B3-52DA-4F00-8B7D-D0B42289EACD}" type="slidenum">
              <a:rPr kumimoji="1" lang="ja-JP" altLang="en-US" smtClean="0"/>
              <a:pPr/>
              <a:t>0</a:t>
            </a:fld>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39113" y="903426"/>
            <a:ext cx="8925983" cy="5970865"/>
          </a:xfrm>
          <a:prstGeom prst="rect">
            <a:avLst/>
          </a:prstGeom>
          <a:noFill/>
        </p:spPr>
        <p:txBody>
          <a:bodyPr wrap="square" rtlCol="0">
            <a:spAutoFit/>
          </a:bodyPr>
          <a:lstStyle/>
          <a:p>
            <a:r>
              <a:rPr kumimoji="1" lang="ja-JP" altLang="en-US" sz="2800" dirty="0" smtClean="0">
                <a:solidFill>
                  <a:schemeClr val="tx2"/>
                </a:solidFill>
              </a:rPr>
              <a:t>●研究デザイン</a:t>
            </a:r>
            <a:endParaRPr kumimoji="1" lang="en-US" altLang="ja-JP" sz="2800" dirty="0" smtClean="0">
              <a:solidFill>
                <a:schemeClr val="tx2"/>
              </a:solidFill>
            </a:endParaRPr>
          </a:p>
          <a:p>
            <a:r>
              <a:rPr lang="ja-JP" altLang="en-US" sz="2800" dirty="0">
                <a:solidFill>
                  <a:schemeClr val="tx2"/>
                </a:solidFill>
              </a:rPr>
              <a:t>問診票</a:t>
            </a:r>
            <a:r>
              <a:rPr lang="ja-JP" altLang="en-US" sz="2800" dirty="0" smtClean="0">
                <a:solidFill>
                  <a:schemeClr val="tx2"/>
                </a:solidFill>
              </a:rPr>
              <a:t>を用いた実態調査。ヒーリングタッチ実施前に、主訴、既往症、実施後に感想を聴取し、身体・感情・精神・スピリチュアルティの各領域を</a:t>
            </a:r>
            <a:r>
              <a:rPr lang="ja-JP" altLang="en-US" sz="2800" dirty="0">
                <a:solidFill>
                  <a:schemeClr val="tx2"/>
                </a:solidFill>
              </a:rPr>
              <a:t>１０</a:t>
            </a:r>
            <a:r>
              <a:rPr lang="ja-JP" altLang="en-US" sz="2800" dirty="0" smtClean="0">
                <a:solidFill>
                  <a:schemeClr val="tx2"/>
                </a:solidFill>
              </a:rPr>
              <a:t>段階のフェイススケールにて前後の時点での状態を評価し、その比較をおこなった。</a:t>
            </a:r>
            <a:endParaRPr lang="en-US" altLang="ja-JP" sz="2800" dirty="0" smtClean="0">
              <a:solidFill>
                <a:schemeClr val="tx2"/>
              </a:solidFill>
            </a:endParaRPr>
          </a:p>
          <a:p>
            <a:r>
              <a:rPr kumimoji="1" lang="ja-JP" altLang="en-US" sz="2800" dirty="0" smtClean="0">
                <a:solidFill>
                  <a:schemeClr val="tx2"/>
                </a:solidFill>
              </a:rPr>
              <a:t>●データ収集期間</a:t>
            </a:r>
            <a:endParaRPr kumimoji="1" lang="en-US" altLang="ja-JP" sz="2800" dirty="0" smtClean="0">
              <a:solidFill>
                <a:schemeClr val="tx2"/>
              </a:solidFill>
            </a:endParaRPr>
          </a:p>
          <a:p>
            <a:r>
              <a:rPr lang="ja-JP" altLang="en-US" sz="2800" dirty="0" smtClean="0">
                <a:solidFill>
                  <a:schemeClr val="tx2"/>
                </a:solidFill>
              </a:rPr>
              <a:t>２０１２年７月～２０１３年４月</a:t>
            </a:r>
            <a:endParaRPr lang="en-US" altLang="ja-JP" sz="2800" dirty="0" smtClean="0">
              <a:solidFill>
                <a:schemeClr val="tx2"/>
              </a:solidFill>
            </a:endParaRPr>
          </a:p>
          <a:p>
            <a:r>
              <a:rPr kumimoji="1" lang="ja-JP" altLang="en-US" sz="2800" dirty="0" smtClean="0">
                <a:solidFill>
                  <a:schemeClr val="tx2"/>
                </a:solidFill>
              </a:rPr>
              <a:t>●調査対象</a:t>
            </a:r>
            <a:endParaRPr kumimoji="1" lang="en-US" altLang="ja-JP" sz="2800" dirty="0" smtClean="0">
              <a:solidFill>
                <a:schemeClr val="tx2"/>
              </a:solidFill>
            </a:endParaRPr>
          </a:p>
          <a:p>
            <a:r>
              <a:rPr lang="ja-JP" altLang="en-US" sz="2800" dirty="0" smtClean="0">
                <a:solidFill>
                  <a:schemeClr val="tx2"/>
                </a:solidFill>
              </a:rPr>
              <a:t>被験者のうち研究協力の同意を得た１４名（男３名、女１１名）主訴は肩こり、関節の疼痛、腰痛、頭痛、嘔気、眩暈、鬱症状、視力低下など。</a:t>
            </a:r>
            <a:endParaRPr lang="en-US" altLang="ja-JP" sz="2800" dirty="0" smtClean="0">
              <a:solidFill>
                <a:schemeClr val="tx2"/>
              </a:solidFill>
            </a:endParaRPr>
          </a:p>
          <a:p>
            <a:endParaRPr kumimoji="1" lang="en-US" altLang="ja-JP" sz="2800" dirty="0" smtClean="0">
              <a:solidFill>
                <a:schemeClr val="tx2"/>
              </a:solidFill>
            </a:endParaRPr>
          </a:p>
          <a:p>
            <a:endParaRPr kumimoji="1" lang="ja-JP" altLang="en-US" dirty="0"/>
          </a:p>
        </p:txBody>
      </p:sp>
      <p:sp>
        <p:nvSpPr>
          <p:cNvPr id="2" name="テキスト ボックス 1"/>
          <p:cNvSpPr txBox="1"/>
          <p:nvPr/>
        </p:nvSpPr>
        <p:spPr>
          <a:xfrm>
            <a:off x="611560" y="116632"/>
            <a:ext cx="2952328" cy="792088"/>
          </a:xfrm>
          <a:prstGeom prst="rect">
            <a:avLst/>
          </a:prstGeom>
        </p:spPr>
        <p:txBody>
          <a:bodyPr vert="horz" wrap="square" rtlCol="0" anchor="b">
            <a:normAutofit/>
          </a:bodyPr>
          <a:lstStyle/>
          <a:p>
            <a:endParaRPr kumimoji="1" lang="ja-JP" altLang="en-US" sz="4500" dirty="0" smtClean="0">
              <a:solidFill>
                <a:srgbClr val="FF0000"/>
              </a:solidFill>
            </a:endParaRPr>
          </a:p>
        </p:txBody>
      </p:sp>
      <p:sp>
        <p:nvSpPr>
          <p:cNvPr id="4" name="正方形/長方形 3"/>
          <p:cNvSpPr/>
          <p:nvPr/>
        </p:nvSpPr>
        <p:spPr>
          <a:xfrm>
            <a:off x="139113" y="116632"/>
            <a:ext cx="3897221" cy="830997"/>
          </a:xfrm>
          <a:prstGeom prst="rect">
            <a:avLst/>
          </a:prstGeom>
        </p:spPr>
        <p:txBody>
          <a:bodyPr wrap="none">
            <a:spAutoFit/>
          </a:bodyPr>
          <a:lstStyle/>
          <a:p>
            <a:r>
              <a:rPr lang="en-US" altLang="ja-JP" sz="4800" b="1" dirty="0">
                <a:solidFill>
                  <a:srgbClr val="FF0000"/>
                </a:solidFill>
              </a:rPr>
              <a:t>【</a:t>
            </a:r>
            <a:r>
              <a:rPr lang="ja-JP" altLang="en-US" sz="4800" b="1" dirty="0">
                <a:solidFill>
                  <a:srgbClr val="FF0000"/>
                </a:solidFill>
              </a:rPr>
              <a:t>研究方法</a:t>
            </a:r>
            <a:r>
              <a:rPr lang="en-US" altLang="ja-JP" sz="4800" b="1" dirty="0">
                <a:solidFill>
                  <a:srgbClr val="FF0000"/>
                </a:solidFill>
              </a:rPr>
              <a:t>】</a:t>
            </a:r>
          </a:p>
        </p:txBody>
      </p:sp>
      <p:sp>
        <p:nvSpPr>
          <p:cNvPr id="5" name="スライド番号プレースホルダー 4"/>
          <p:cNvSpPr>
            <a:spLocks noGrp="1"/>
          </p:cNvSpPr>
          <p:nvPr>
            <p:ph type="sldNum" sz="quarter" idx="12"/>
          </p:nvPr>
        </p:nvSpPr>
        <p:spPr/>
        <p:txBody>
          <a:bodyPr/>
          <a:lstStyle/>
          <a:p>
            <a:fld id="{E26655B3-52DA-4F00-8B7D-D0B42289EACD}" type="slidenum">
              <a:rPr lang="ja-JP" altLang="en-US" smtClean="0"/>
              <a:pPr/>
              <a:t>9</a:t>
            </a:fld>
            <a:endParaRPr lang="ja-JP" altLang="en-US" dirty="0"/>
          </a:p>
        </p:txBody>
      </p:sp>
    </p:spTree>
    <p:extLst>
      <p:ext uri="{BB962C8B-B14F-4D97-AF65-F5344CB8AC3E}">
        <p14:creationId xmlns:p14="http://schemas.microsoft.com/office/powerpoint/2010/main" val="3803511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83568" y="5368652"/>
            <a:ext cx="7704855" cy="12961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1600" b="1" dirty="0">
                <a:solidFill>
                  <a:schemeClr val="tx1"/>
                </a:solidFill>
              </a:rPr>
              <a:t>個人差</a:t>
            </a:r>
            <a:r>
              <a:rPr lang="ja-JP" altLang="en-US" sz="1600" b="1" dirty="0" smtClean="0">
                <a:solidFill>
                  <a:schemeClr val="tx1"/>
                </a:solidFill>
              </a:rPr>
              <a:t>は</a:t>
            </a:r>
            <a:r>
              <a:rPr lang="ja-JP" altLang="en-US" sz="1600" b="1" dirty="0">
                <a:solidFill>
                  <a:schemeClr val="tx1"/>
                </a:solidFill>
              </a:rPr>
              <a:t>あるものの</a:t>
            </a:r>
            <a:r>
              <a:rPr lang="ja-JP" altLang="en-US" sz="1600" b="1" dirty="0" smtClean="0">
                <a:solidFill>
                  <a:schemeClr val="tx1"/>
                </a:solidFill>
              </a:rPr>
              <a:t>、全員の数値が向上し、マイナスとなる項目はなかった。</a:t>
            </a:r>
            <a:r>
              <a:rPr lang="en-US" altLang="ja-JP" sz="1600" b="1" dirty="0" smtClean="0">
                <a:solidFill>
                  <a:schemeClr val="tx1"/>
                </a:solidFill>
              </a:rPr>
              <a:t/>
            </a:r>
            <a:br>
              <a:rPr lang="en-US" altLang="ja-JP" sz="1600" b="1" dirty="0" smtClean="0">
                <a:solidFill>
                  <a:schemeClr val="tx1"/>
                </a:solidFill>
              </a:rPr>
            </a:br>
            <a:endParaRPr lang="en-US" altLang="ja-JP" sz="1600" b="1" dirty="0" smtClean="0">
              <a:solidFill>
                <a:schemeClr val="tx1"/>
              </a:solidFill>
            </a:endParaRPr>
          </a:p>
          <a:p>
            <a:r>
              <a:rPr lang="ja-JP" altLang="en-US" sz="1600" b="1" dirty="0" smtClean="0">
                <a:solidFill>
                  <a:schemeClr val="tx1"/>
                </a:solidFill>
              </a:rPr>
              <a:t>４段階以上アップした項目もあり、</a:t>
            </a:r>
            <a:endParaRPr lang="en-US" altLang="ja-JP" sz="1600" b="1" dirty="0" smtClean="0">
              <a:solidFill>
                <a:schemeClr val="tx1"/>
              </a:solidFill>
            </a:endParaRPr>
          </a:p>
          <a:p>
            <a:endParaRPr lang="en-US" altLang="ja-JP" sz="1600" dirty="0" smtClean="0"/>
          </a:p>
          <a:p>
            <a:r>
              <a:rPr lang="ja-JP" altLang="en-US" sz="1600" b="1" dirty="0" smtClean="0">
                <a:solidFill>
                  <a:srgbClr val="FF0000"/>
                </a:solidFill>
              </a:rPr>
              <a:t>トータルで５ポイント以上アップした方が４名もみられた</a:t>
            </a:r>
            <a:r>
              <a:rPr lang="ja-JP" altLang="en-US" sz="1600" dirty="0" smtClean="0">
                <a:solidFill>
                  <a:srgbClr val="FF0000"/>
                </a:solidFill>
              </a:rPr>
              <a:t>。</a:t>
            </a:r>
            <a:endParaRPr lang="ja-JP" altLang="en-US" sz="1600" dirty="0">
              <a:solidFill>
                <a:srgbClr val="FF0000"/>
              </a:solidFill>
            </a:endParaRPr>
          </a:p>
        </p:txBody>
      </p:sp>
      <p:cxnSp>
        <p:nvCxnSpPr>
          <p:cNvPr id="9" name="直線矢印コネクタ 8"/>
          <p:cNvCxnSpPr/>
          <p:nvPr/>
        </p:nvCxnSpPr>
        <p:spPr>
          <a:xfrm flipV="1">
            <a:off x="3851920" y="5259478"/>
            <a:ext cx="1944216" cy="7618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16" name="表 15"/>
          <p:cNvGraphicFramePr>
            <a:graphicFrameLocks noGrp="1"/>
          </p:cNvGraphicFramePr>
          <p:nvPr>
            <p:extLst>
              <p:ext uri="{D42A27DB-BD31-4B8C-83A1-F6EECF244321}">
                <p14:modId xmlns:p14="http://schemas.microsoft.com/office/powerpoint/2010/main" val="1589725095"/>
              </p:ext>
            </p:extLst>
          </p:nvPr>
        </p:nvGraphicFramePr>
        <p:xfrm>
          <a:off x="688112" y="1174187"/>
          <a:ext cx="7124250" cy="4220787"/>
        </p:xfrm>
        <a:graphic>
          <a:graphicData uri="http://schemas.openxmlformats.org/drawingml/2006/table">
            <a:tbl>
              <a:tblPr/>
              <a:tblGrid>
                <a:gridCol w="576776"/>
                <a:gridCol w="651542"/>
                <a:gridCol w="568765"/>
                <a:gridCol w="568765"/>
                <a:gridCol w="336453"/>
                <a:gridCol w="568765"/>
                <a:gridCol w="568765"/>
                <a:gridCol w="336453"/>
                <a:gridCol w="568765"/>
                <a:gridCol w="568765"/>
                <a:gridCol w="336453"/>
                <a:gridCol w="568765"/>
                <a:gridCol w="568765"/>
                <a:gridCol w="336453"/>
              </a:tblGrid>
              <a:tr h="194094">
                <a:tc>
                  <a:txBody>
                    <a:bodyPr/>
                    <a:lstStyle/>
                    <a:p>
                      <a:pPr algn="ctr" fontAlgn="ctr"/>
                      <a:r>
                        <a:rPr lang="ja-JP" altLang="en-US" sz="1400" b="0" i="0" u="none" strike="noStrike" dirty="0">
                          <a:solidFill>
                            <a:srgbClr val="000000"/>
                          </a:solidFill>
                          <a:effectLst/>
                          <a:latin typeface="ＭＳ Ｐゴシック"/>
                        </a:rPr>
                        <a:t>　</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　</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a:solidFill>
                            <a:srgbClr val="000000"/>
                          </a:solidFill>
                          <a:effectLst/>
                          <a:latin typeface="ＭＳ Ｐゴシック"/>
                        </a:rPr>
                        <a:t>身　体</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400" b="0" i="0" u="none" strike="noStrike">
                          <a:solidFill>
                            <a:srgbClr val="000000"/>
                          </a:solidFill>
                          <a:effectLst/>
                          <a:latin typeface="ＭＳ Ｐゴシック"/>
                        </a:rPr>
                        <a:t>思考</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400" b="0" i="0" u="none" strike="noStrike">
                          <a:solidFill>
                            <a:srgbClr val="000000"/>
                          </a:solidFill>
                          <a:effectLst/>
                          <a:latin typeface="ＭＳ Ｐゴシック"/>
                        </a:rPr>
                        <a:t>精神</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400" b="0" i="0" u="none" strike="noStrike" dirty="0" smtClean="0">
                          <a:solidFill>
                            <a:srgbClr val="000000"/>
                          </a:solidFill>
                          <a:effectLst/>
                          <a:latin typeface="ＭＳ Ｐゴシック"/>
                        </a:rPr>
                        <a:t>ｽﾋﾟﾘﾁｭｱﾘﾃｨ</a:t>
                      </a:r>
                      <a:endParaRPr lang="ja-JP" altLang="en-US" sz="1400" b="0" i="0" u="none" strike="noStrike" dirty="0">
                        <a:solidFill>
                          <a:srgbClr val="000000"/>
                        </a:solidFill>
                        <a:effectLst/>
                        <a:latin typeface="ＭＳ Ｐゴシック"/>
                      </a:endParaRP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71606">
                <a:tc>
                  <a:txBody>
                    <a:bodyPr/>
                    <a:lstStyle/>
                    <a:p>
                      <a:pPr algn="ctr" fontAlgn="ctr"/>
                      <a:r>
                        <a:rPr lang="ja-JP" altLang="en-US" sz="1400" b="0" i="0" u="none" strike="noStrike" dirty="0">
                          <a:solidFill>
                            <a:srgbClr val="000000"/>
                          </a:solidFill>
                          <a:effectLst/>
                          <a:latin typeface="ＭＳ Ｐゴシック"/>
                        </a:rPr>
                        <a:t>　</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a:solidFill>
                            <a:srgbClr val="000000"/>
                          </a:solidFill>
                          <a:effectLst/>
                          <a:latin typeface="ＭＳ Ｐゴシック"/>
                        </a:rPr>
                        <a:t>変化合計</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400" b="0" i="0" u="none" strike="noStrike">
                          <a:solidFill>
                            <a:srgbClr val="000000"/>
                          </a:solidFill>
                          <a:effectLst/>
                          <a:latin typeface="ＭＳ Ｐゴシック"/>
                        </a:rPr>
                        <a:t>ﾋｰﾘﾝｸﾞ前</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ﾋｰﾘﾝｸﾞ後</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変化</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ﾋｰﾘﾝｸﾞ前</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ﾋｰﾘﾝｸﾞ後</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変化</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ﾋｰﾘﾝｸﾞ前</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ﾋｰﾘﾝｸﾞ後</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変化</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ﾋｰﾘﾝｸﾞ前</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ﾋｰﾘﾝｸﾞ後</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変化</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445">
                <a:tc>
                  <a:txBody>
                    <a:bodyPr/>
                    <a:lstStyle/>
                    <a:p>
                      <a:pPr algn="ctr" fontAlgn="ctr"/>
                      <a:r>
                        <a:rPr lang="en-US" sz="1400" b="0" i="0" u="none" strike="noStrike" dirty="0">
                          <a:solidFill>
                            <a:srgbClr val="000000"/>
                          </a:solidFill>
                          <a:effectLst/>
                          <a:latin typeface="ＭＳ Ｐゴシック"/>
                        </a:rPr>
                        <a:t>A </a:t>
                      </a:r>
                      <a:r>
                        <a:rPr lang="ja-JP" altLang="en-US" sz="1400" b="0" i="0" u="none" strike="noStrike"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a:rPr>
                        <a:t>3</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en-US" altLang="ja-JP" sz="1400" b="0" i="0" u="none" strike="noStrike" dirty="0">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dirty="0">
                          <a:solidFill>
                            <a:srgbClr val="000000"/>
                          </a:solidFill>
                          <a:effectLst/>
                          <a:latin typeface="ＭＳ Ｐゴシック"/>
                        </a:rPr>
                        <a:t>7</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10</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dirty="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24445">
                <a:tc>
                  <a:txBody>
                    <a:bodyPr/>
                    <a:lstStyle/>
                    <a:p>
                      <a:pPr algn="ctr" fontAlgn="ctr"/>
                      <a:r>
                        <a:rPr lang="en-US" sz="1400" b="0" i="0" u="none" strike="noStrike" dirty="0">
                          <a:solidFill>
                            <a:srgbClr val="000000"/>
                          </a:solidFill>
                          <a:effectLst/>
                          <a:latin typeface="ＭＳ Ｐゴシック"/>
                        </a:rPr>
                        <a:t>B </a:t>
                      </a:r>
                      <a:r>
                        <a:rPr lang="ja-JP" altLang="en-US" sz="1400" b="0" i="0" u="none" strike="noStrike"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a:rPr>
                        <a:t>3</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en-US" altLang="ja-JP" sz="1400" b="0" i="0" u="none" strike="noStrike" dirty="0">
                          <a:solidFill>
                            <a:srgbClr val="000000"/>
                          </a:solidFill>
                          <a:effectLst/>
                          <a:latin typeface="ＭＳ Ｐゴシック"/>
                        </a:rPr>
                        <a:t>7</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4445">
                <a:tc>
                  <a:txBody>
                    <a:bodyPr/>
                    <a:lstStyle/>
                    <a:p>
                      <a:pPr algn="ctr" fontAlgn="ctr"/>
                      <a:r>
                        <a:rPr lang="en-US" sz="1400" b="0" i="0" u="none" strike="noStrike" dirty="0">
                          <a:solidFill>
                            <a:srgbClr val="000000"/>
                          </a:solidFill>
                          <a:effectLst/>
                          <a:latin typeface="ＭＳ Ｐゴシック"/>
                        </a:rPr>
                        <a:t>C </a:t>
                      </a:r>
                      <a:r>
                        <a:rPr lang="ja-JP" altLang="en-US" sz="1400" b="0" i="0" u="none" strike="noStrike"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a:rPr>
                        <a:t>6</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altLang="ja-JP" sz="1400" b="0" i="0" u="none" strike="noStrike" dirty="0">
                          <a:solidFill>
                            <a:srgbClr val="000000"/>
                          </a:solidFill>
                          <a:effectLst/>
                          <a:latin typeface="ＭＳ Ｐゴシック"/>
                        </a:rPr>
                        <a:t>7</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2</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c>
                  <a:txBody>
                    <a:bodyPr/>
                    <a:lstStyle/>
                    <a:p>
                      <a:pPr algn="ctr" fontAlgn="ctr"/>
                      <a:r>
                        <a:rPr lang="en-US" altLang="ja-JP" sz="1400" b="0" i="0" u="none" strike="noStrike">
                          <a:solidFill>
                            <a:srgbClr val="000000"/>
                          </a:solidFill>
                          <a:effectLst/>
                          <a:latin typeface="ＭＳ Ｐゴシック"/>
                        </a:rPr>
                        <a:t>6</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a:solidFill>
                            <a:srgbClr val="000000"/>
                          </a:solidFill>
                          <a:effectLst/>
                          <a:latin typeface="ＭＳ Ｐゴシック"/>
                        </a:rPr>
                        <a:t>4</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2</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r>
              <a:tr h="324445">
                <a:tc>
                  <a:txBody>
                    <a:bodyPr/>
                    <a:lstStyle/>
                    <a:p>
                      <a:pPr algn="ctr" fontAlgn="ctr"/>
                      <a:r>
                        <a:rPr lang="en-US" sz="1400" b="0" i="0" u="none" strike="noStrike" dirty="0">
                          <a:solidFill>
                            <a:srgbClr val="000000"/>
                          </a:solidFill>
                          <a:effectLst/>
                          <a:latin typeface="ＭＳ Ｐゴシック"/>
                        </a:rPr>
                        <a:t>D </a:t>
                      </a:r>
                      <a:r>
                        <a:rPr lang="ja-JP" altLang="en-US" sz="1400" b="0" i="0" u="none" strike="noStrike"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0" i="0" u="none" strike="noStrike" dirty="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4</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4</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6</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4445">
                <a:tc>
                  <a:txBody>
                    <a:bodyPr/>
                    <a:lstStyle/>
                    <a:p>
                      <a:pPr algn="ctr" fontAlgn="ctr"/>
                      <a:r>
                        <a:rPr lang="en-US" sz="1400" b="0" i="0" u="none" strike="noStrike" dirty="0">
                          <a:solidFill>
                            <a:srgbClr val="000000"/>
                          </a:solidFill>
                          <a:effectLst/>
                          <a:latin typeface="ＭＳ Ｐゴシック"/>
                        </a:rPr>
                        <a:t>E </a:t>
                      </a:r>
                      <a:r>
                        <a:rPr lang="ja-JP" altLang="en-US" sz="1400" b="0" i="0" u="none" strike="noStrike"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a:rPr>
                        <a:t>2</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en-US" altLang="ja-JP" sz="1400" b="0" i="0" u="none" strike="noStrike" dirty="0">
                          <a:solidFill>
                            <a:srgbClr val="000000"/>
                          </a:solidFill>
                          <a:effectLst/>
                          <a:latin typeface="ＭＳ Ｐゴシック"/>
                        </a:rPr>
                        <a:t>5</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dirty="0">
                          <a:solidFill>
                            <a:srgbClr val="000000"/>
                          </a:solidFill>
                          <a:effectLst/>
                          <a:latin typeface="ＭＳ Ｐゴシック"/>
                        </a:rPr>
                        <a:t>6</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5</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a:solidFill>
                            <a:srgbClr val="000000"/>
                          </a:solidFill>
                          <a:effectLst/>
                          <a:latin typeface="ＭＳ Ｐゴシック"/>
                        </a:rPr>
                        <a:t>3</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3</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4445">
                <a:tc>
                  <a:txBody>
                    <a:bodyPr/>
                    <a:lstStyle/>
                    <a:p>
                      <a:pPr algn="ctr" fontAlgn="ctr"/>
                      <a:r>
                        <a:rPr lang="en-US" sz="1400" b="0" i="0" u="none" strike="noStrike" dirty="0">
                          <a:solidFill>
                            <a:srgbClr val="000000"/>
                          </a:solidFill>
                          <a:effectLst/>
                          <a:latin typeface="ＭＳ Ｐゴシック"/>
                        </a:rPr>
                        <a:t>F </a:t>
                      </a:r>
                      <a:r>
                        <a:rPr lang="ja-JP" altLang="en-US" sz="1400" b="0" i="0" u="none" strike="noStrike"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a:rPr>
                        <a:t>3</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en-US" altLang="ja-JP" sz="1400" b="0" i="0" u="none" strike="noStrike">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a:solidFill>
                            <a:srgbClr val="000000"/>
                          </a:solidFill>
                          <a:effectLst/>
                          <a:latin typeface="ＭＳ Ｐゴシック"/>
                        </a:rPr>
                        <a:t>7</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10</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4445">
                <a:tc>
                  <a:txBody>
                    <a:bodyPr/>
                    <a:lstStyle/>
                    <a:p>
                      <a:pPr algn="ctr" fontAlgn="ctr"/>
                      <a:r>
                        <a:rPr lang="en-US" sz="1400" b="0" i="0" u="none" strike="noStrike" dirty="0">
                          <a:solidFill>
                            <a:srgbClr val="000000"/>
                          </a:solidFill>
                          <a:effectLst/>
                          <a:latin typeface="ＭＳ Ｐゴシック"/>
                        </a:rPr>
                        <a:t>G </a:t>
                      </a:r>
                      <a:r>
                        <a:rPr lang="ja-JP" altLang="en-US" sz="1400" b="0" i="0" u="none" strike="noStrike"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a:rPr>
                        <a:t>5</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altLang="ja-JP" sz="1400" b="0" i="0" u="none" strike="noStrike" dirty="0">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a:solidFill>
                            <a:srgbClr val="000000"/>
                          </a:solidFill>
                          <a:effectLst/>
                          <a:latin typeface="ＭＳ Ｐゴシック"/>
                        </a:rPr>
                        <a:t>7</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2</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c>
                  <a:txBody>
                    <a:bodyPr/>
                    <a:lstStyle/>
                    <a:p>
                      <a:pPr algn="ctr" fontAlgn="ctr"/>
                      <a:r>
                        <a:rPr lang="en-US" altLang="ja-JP" sz="1400" b="0" i="0" u="none" strike="noStrike" dirty="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r>
              <a:tr h="324445">
                <a:tc>
                  <a:txBody>
                    <a:bodyPr/>
                    <a:lstStyle/>
                    <a:p>
                      <a:pPr algn="ctr" fontAlgn="ctr"/>
                      <a:r>
                        <a:rPr lang="en-US" sz="1400" b="0" i="0" u="none" strike="noStrike" dirty="0">
                          <a:solidFill>
                            <a:srgbClr val="000000"/>
                          </a:solidFill>
                          <a:effectLst/>
                          <a:latin typeface="ＭＳ Ｐゴシック"/>
                        </a:rPr>
                        <a:t>H </a:t>
                      </a:r>
                      <a:r>
                        <a:rPr lang="ja-JP" altLang="en-US" sz="1400" b="0" i="0" u="none" strike="noStrike"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a:rPr>
                        <a:t>5</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altLang="ja-JP" sz="1400" b="0" i="0" u="none" strike="noStrike">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2</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c>
                  <a:txBody>
                    <a:bodyPr/>
                    <a:lstStyle/>
                    <a:p>
                      <a:pPr algn="ctr" fontAlgn="ctr"/>
                      <a:r>
                        <a:rPr lang="en-US" altLang="ja-JP" sz="1400" b="0" i="0" u="none" strike="noStrike">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r>
              <a:tr h="324445">
                <a:tc>
                  <a:txBody>
                    <a:bodyPr/>
                    <a:lstStyle/>
                    <a:p>
                      <a:pPr algn="ctr" fontAlgn="ctr"/>
                      <a:r>
                        <a:rPr lang="en-US" sz="1400" b="0" i="0" u="none" strike="noStrike" dirty="0">
                          <a:solidFill>
                            <a:srgbClr val="000000"/>
                          </a:solidFill>
                          <a:effectLst/>
                          <a:latin typeface="ＭＳ Ｐゴシック"/>
                        </a:rPr>
                        <a:t>Ｉ  </a:t>
                      </a:r>
                      <a:r>
                        <a:rPr lang="ja-JP" altLang="en-US" sz="1400" b="0" i="0" u="none" strike="noStrike"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a:rPr>
                        <a:t>4</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en-US" altLang="ja-JP" sz="1400" b="0" i="0" u="none" strike="noStrike">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2</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c>
                  <a:txBody>
                    <a:bodyPr/>
                    <a:lstStyle/>
                    <a:p>
                      <a:pPr algn="ctr" fontAlgn="ctr"/>
                      <a:r>
                        <a:rPr lang="en-US" altLang="ja-JP" sz="1400" b="0" i="0" u="none" strike="noStrike"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10</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r>
              <a:tr h="324445">
                <a:tc>
                  <a:txBody>
                    <a:bodyPr/>
                    <a:lstStyle/>
                    <a:p>
                      <a:pPr algn="ctr" fontAlgn="ctr"/>
                      <a:r>
                        <a:rPr lang="en-US" sz="1400" b="0" i="0" u="none" strike="noStrike" dirty="0">
                          <a:solidFill>
                            <a:srgbClr val="000000"/>
                          </a:solidFill>
                          <a:effectLst/>
                          <a:latin typeface="ＭＳ Ｐゴシック"/>
                        </a:rPr>
                        <a:t>J </a:t>
                      </a:r>
                      <a:r>
                        <a:rPr lang="ja-JP" altLang="en-US" sz="1400" b="0" i="0" u="none" strike="noStrike"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a:rPr>
                        <a:t>3</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en-US" altLang="ja-JP" sz="1400" b="0" i="0" u="none" strike="noStrike">
                          <a:solidFill>
                            <a:srgbClr val="000000"/>
                          </a:solidFill>
                          <a:effectLst/>
                          <a:latin typeface="ＭＳ Ｐゴシック"/>
                        </a:rPr>
                        <a:t>5</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2</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c>
                  <a:txBody>
                    <a:bodyPr/>
                    <a:lstStyle/>
                    <a:p>
                      <a:pPr algn="ctr" fontAlgn="ctr"/>
                      <a:r>
                        <a:rPr lang="en-US" altLang="ja-JP" sz="1400" b="0" i="0" u="none" strike="noStrike">
                          <a:solidFill>
                            <a:srgbClr val="000000"/>
                          </a:solidFill>
                          <a:effectLst/>
                          <a:latin typeface="ＭＳ Ｐゴシック"/>
                        </a:rPr>
                        <a:t>7</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r>
              <a:tr h="319463">
                <a:tc>
                  <a:txBody>
                    <a:bodyPr/>
                    <a:lstStyle/>
                    <a:p>
                      <a:pPr algn="ctr" fontAlgn="ctr"/>
                      <a:r>
                        <a:rPr lang="en-US" sz="1400" b="0" i="0" u="none" strike="noStrike" dirty="0">
                          <a:solidFill>
                            <a:srgbClr val="000000"/>
                          </a:solidFill>
                          <a:effectLst/>
                          <a:latin typeface="ＭＳ Ｐゴシック"/>
                        </a:rPr>
                        <a:t>K </a:t>
                      </a:r>
                      <a:r>
                        <a:rPr lang="ja-JP" altLang="en-US" sz="1400" b="0" i="0" u="none" strike="noStrike"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altLang="ja-JP" sz="1400" b="0" i="0" u="none" strike="noStrike">
                          <a:solidFill>
                            <a:srgbClr val="000000"/>
                          </a:solidFill>
                          <a:effectLst/>
                          <a:latin typeface="ＭＳ Ｐゴシック"/>
                        </a:rPr>
                        <a:t>6</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1400" b="0" i="0" u="none" strike="noStrike">
                          <a:solidFill>
                            <a:srgbClr val="000000"/>
                          </a:solidFill>
                          <a:effectLst/>
                          <a:latin typeface="ＭＳ Ｐゴシック"/>
                        </a:rPr>
                        <a:t>5</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3</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0" i="0" u="none" strike="noStrike">
                          <a:solidFill>
                            <a:srgbClr val="000000"/>
                          </a:solidFill>
                          <a:effectLst/>
                          <a:latin typeface="ＭＳ Ｐゴシック"/>
                        </a:rPr>
                        <a:t>5</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4</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ctr" fontAlgn="ctr"/>
                      <a:r>
                        <a:rPr lang="en-US" altLang="ja-JP" sz="1400" b="0" i="0" u="none" strike="noStrike">
                          <a:solidFill>
                            <a:srgbClr val="000000"/>
                          </a:solidFill>
                          <a:effectLst/>
                          <a:latin typeface="ＭＳ Ｐゴシック"/>
                        </a:rPr>
                        <a:t>0</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0</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36" name="グループ化 35"/>
          <p:cNvGrpSpPr/>
          <p:nvPr/>
        </p:nvGrpSpPr>
        <p:grpSpPr>
          <a:xfrm>
            <a:off x="323528" y="2661290"/>
            <a:ext cx="360040" cy="3864054"/>
            <a:chOff x="323528" y="2451216"/>
            <a:chExt cx="360040" cy="3381051"/>
          </a:xfrm>
        </p:grpSpPr>
        <p:cxnSp>
          <p:nvCxnSpPr>
            <p:cNvPr id="25" name="直線コネクタ 24"/>
            <p:cNvCxnSpPr/>
            <p:nvPr/>
          </p:nvCxnSpPr>
          <p:spPr>
            <a:xfrm flipH="1">
              <a:off x="323528" y="5832267"/>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323528" y="2452859"/>
              <a:ext cx="0" cy="3379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323528" y="2451216"/>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323528" y="3595647"/>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323528" y="3886066"/>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323528" y="4724633"/>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7893407" y="1879221"/>
            <a:ext cx="1309780" cy="307777"/>
            <a:chOff x="7277784" y="1873418"/>
            <a:chExt cx="1651924" cy="307777"/>
          </a:xfrm>
        </p:grpSpPr>
        <p:sp>
          <p:nvSpPr>
            <p:cNvPr id="4" name="正方形/長方形 3"/>
            <p:cNvSpPr/>
            <p:nvPr/>
          </p:nvSpPr>
          <p:spPr>
            <a:xfrm>
              <a:off x="7277784" y="1882944"/>
              <a:ext cx="216024" cy="2880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520259" y="1873418"/>
              <a:ext cx="1409449" cy="307777"/>
            </a:xfrm>
            <a:prstGeom prst="rect">
              <a:avLst/>
            </a:prstGeom>
            <a:noFill/>
          </p:spPr>
          <p:txBody>
            <a:bodyPr wrap="square" rtlCol="0">
              <a:spAutoFit/>
            </a:bodyPr>
            <a:lstStyle/>
            <a:p>
              <a:r>
                <a:rPr kumimoji="1" lang="ja-JP" altLang="en-US" sz="1400" dirty="0" smtClean="0"/>
                <a:t>１段階ｱｯﾌﾟ</a:t>
              </a:r>
              <a:endParaRPr kumimoji="1" lang="ja-JP" altLang="en-US" sz="1400" dirty="0"/>
            </a:p>
          </p:txBody>
        </p:sp>
      </p:grpSp>
      <p:grpSp>
        <p:nvGrpSpPr>
          <p:cNvPr id="17" name="グループ化 16"/>
          <p:cNvGrpSpPr/>
          <p:nvPr/>
        </p:nvGrpSpPr>
        <p:grpSpPr>
          <a:xfrm>
            <a:off x="7893182" y="2447131"/>
            <a:ext cx="1323739" cy="307777"/>
            <a:chOff x="7277784" y="1882944"/>
            <a:chExt cx="1391305" cy="307777"/>
          </a:xfrm>
        </p:grpSpPr>
        <p:sp>
          <p:nvSpPr>
            <p:cNvPr id="18" name="正方形/長方形 17"/>
            <p:cNvSpPr/>
            <p:nvPr/>
          </p:nvSpPr>
          <p:spPr>
            <a:xfrm>
              <a:off x="7277784" y="1882944"/>
              <a:ext cx="190370" cy="2880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533749" y="1882944"/>
              <a:ext cx="1135340" cy="307777"/>
            </a:xfrm>
            <a:prstGeom prst="rect">
              <a:avLst/>
            </a:prstGeom>
            <a:noFill/>
          </p:spPr>
          <p:txBody>
            <a:bodyPr wrap="square" rtlCol="0">
              <a:spAutoFit/>
            </a:bodyPr>
            <a:lstStyle/>
            <a:p>
              <a:r>
                <a:rPr kumimoji="1" lang="ja-JP" altLang="en-US" sz="1400" dirty="0" smtClean="0"/>
                <a:t>２段階ｱｯﾌﾟ</a:t>
              </a:r>
              <a:endParaRPr kumimoji="1" lang="ja-JP" altLang="en-US" sz="1400" dirty="0"/>
            </a:p>
          </p:txBody>
        </p:sp>
      </p:grpSp>
      <p:grpSp>
        <p:nvGrpSpPr>
          <p:cNvPr id="20" name="グループ化 19"/>
          <p:cNvGrpSpPr/>
          <p:nvPr/>
        </p:nvGrpSpPr>
        <p:grpSpPr>
          <a:xfrm>
            <a:off x="7884368" y="3037729"/>
            <a:ext cx="1365894" cy="307777"/>
            <a:chOff x="7273021" y="1882944"/>
            <a:chExt cx="1365894" cy="307777"/>
          </a:xfrm>
        </p:grpSpPr>
        <p:sp>
          <p:nvSpPr>
            <p:cNvPr id="21" name="正方形/長方形 20"/>
            <p:cNvSpPr/>
            <p:nvPr/>
          </p:nvSpPr>
          <p:spPr>
            <a:xfrm>
              <a:off x="7273021" y="1882944"/>
              <a:ext cx="1870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503575" y="1882944"/>
              <a:ext cx="1135340" cy="307777"/>
            </a:xfrm>
            <a:prstGeom prst="rect">
              <a:avLst/>
            </a:prstGeom>
            <a:noFill/>
          </p:spPr>
          <p:txBody>
            <a:bodyPr wrap="square" rtlCol="0">
              <a:spAutoFit/>
            </a:bodyPr>
            <a:lstStyle/>
            <a:p>
              <a:r>
                <a:rPr kumimoji="1" lang="ja-JP" altLang="en-US" sz="1400" dirty="0" smtClean="0"/>
                <a:t>３段階ｱｯﾌﾟ</a:t>
              </a:r>
              <a:endParaRPr kumimoji="1" lang="ja-JP" altLang="en-US" sz="1400" dirty="0"/>
            </a:p>
          </p:txBody>
        </p:sp>
      </p:grpSp>
      <p:grpSp>
        <p:nvGrpSpPr>
          <p:cNvPr id="23" name="グループ化 22"/>
          <p:cNvGrpSpPr/>
          <p:nvPr/>
        </p:nvGrpSpPr>
        <p:grpSpPr>
          <a:xfrm>
            <a:off x="7891718" y="3635714"/>
            <a:ext cx="1375420" cy="307777"/>
            <a:chOff x="7277784" y="1882944"/>
            <a:chExt cx="1375420" cy="307777"/>
          </a:xfrm>
        </p:grpSpPr>
        <p:sp>
          <p:nvSpPr>
            <p:cNvPr id="24" name="正方形/長方形 23"/>
            <p:cNvSpPr/>
            <p:nvPr/>
          </p:nvSpPr>
          <p:spPr>
            <a:xfrm>
              <a:off x="7277784" y="1882944"/>
              <a:ext cx="184417" cy="288032"/>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517864" y="1882944"/>
              <a:ext cx="1135340" cy="307777"/>
            </a:xfrm>
            <a:prstGeom prst="rect">
              <a:avLst/>
            </a:prstGeom>
            <a:noFill/>
          </p:spPr>
          <p:txBody>
            <a:bodyPr wrap="square" rtlCol="0">
              <a:spAutoFit/>
            </a:bodyPr>
            <a:lstStyle/>
            <a:p>
              <a:r>
                <a:rPr kumimoji="1" lang="ja-JP" altLang="en-US" sz="1400" dirty="0" smtClean="0"/>
                <a:t>４段階ｱｯﾌﾟ</a:t>
              </a:r>
              <a:endParaRPr kumimoji="1" lang="ja-JP" altLang="en-US" sz="1400" dirty="0"/>
            </a:p>
          </p:txBody>
        </p:sp>
      </p:grpSp>
      <p:sp>
        <p:nvSpPr>
          <p:cNvPr id="8" name="テキスト ボックス 7"/>
          <p:cNvSpPr txBox="1"/>
          <p:nvPr/>
        </p:nvSpPr>
        <p:spPr>
          <a:xfrm>
            <a:off x="491560" y="260648"/>
            <a:ext cx="7320800" cy="432048"/>
          </a:xfrm>
          <a:prstGeom prst="rect">
            <a:avLst/>
          </a:prstGeom>
        </p:spPr>
        <p:txBody>
          <a:bodyPr vert="horz" wrap="square" rtlCol="0" anchor="b">
            <a:noAutofit/>
          </a:bodyPr>
          <a:lstStyle/>
          <a:p>
            <a:r>
              <a:rPr kumimoji="1" lang="ja-JP" altLang="en-US" sz="2800" b="1" dirty="0" smtClean="0">
                <a:solidFill>
                  <a:srgbClr val="FF0000"/>
                </a:solidFill>
              </a:rPr>
              <a:t>ヒーリングタッチのモニターによる評価</a:t>
            </a:r>
          </a:p>
        </p:txBody>
      </p:sp>
      <p:sp>
        <p:nvSpPr>
          <p:cNvPr id="28" name="テキスト ボックス 27"/>
          <p:cNvSpPr txBox="1"/>
          <p:nvPr/>
        </p:nvSpPr>
        <p:spPr>
          <a:xfrm>
            <a:off x="440156" y="641896"/>
            <a:ext cx="7948267" cy="432048"/>
          </a:xfrm>
          <a:prstGeom prst="rect">
            <a:avLst/>
          </a:prstGeom>
        </p:spPr>
        <p:txBody>
          <a:bodyPr vert="horz" wrap="square" rtlCol="0" anchor="b">
            <a:noAutofit/>
          </a:bodyPr>
          <a:lstStyle/>
          <a:p>
            <a:r>
              <a:rPr kumimoji="1" lang="ja-JP" altLang="en-US" sz="2000" b="1" dirty="0" smtClean="0"/>
              <a:t>（ヒーリングの効果を１０段階の数値で項目別に指標化したもの）</a:t>
            </a:r>
          </a:p>
        </p:txBody>
      </p:sp>
      <p:sp>
        <p:nvSpPr>
          <p:cNvPr id="30" name="スライド番号プレースホルダー 29"/>
          <p:cNvSpPr>
            <a:spLocks noGrp="1"/>
          </p:cNvSpPr>
          <p:nvPr>
            <p:ph type="sldNum" sz="quarter" idx="12"/>
          </p:nvPr>
        </p:nvSpPr>
        <p:spPr>
          <a:xfrm>
            <a:off x="8100392" y="6342771"/>
            <a:ext cx="948525" cy="365125"/>
          </a:xfrm>
        </p:spPr>
        <p:txBody>
          <a:bodyPr/>
          <a:lstStyle/>
          <a:p>
            <a:fld id="{E26655B3-52DA-4F00-8B7D-D0B42289EACD}" type="slidenum">
              <a:rPr kumimoji="1" lang="ja-JP" altLang="en-US" smtClean="0"/>
              <a:pPr/>
              <a:t>10</a:t>
            </a:fld>
            <a:endParaRPr kumimoji="1" lang="ja-JP" altLang="en-US" dirty="0"/>
          </a:p>
        </p:txBody>
      </p:sp>
    </p:spTree>
    <p:extLst>
      <p:ext uri="{BB962C8B-B14F-4D97-AF65-F5344CB8AC3E}">
        <p14:creationId xmlns:p14="http://schemas.microsoft.com/office/powerpoint/2010/main" val="241332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additive="base">
                                        <p:cTn id="3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 calcmode="lin" valueType="num">
                                      <p:cBhvr additive="base">
                                        <p:cTn id="4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 calcmode="lin" valueType="num">
                                      <p:cBhvr additive="base">
                                        <p:cTn id="5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6655B3-52DA-4F00-8B7D-D0B42289EACD}" type="slidenum">
              <a:rPr kumimoji="1" lang="ja-JP" altLang="en-US" smtClean="0"/>
              <a:pPr/>
              <a:t>11</a:t>
            </a:fld>
            <a:endParaRPr kumimoji="1" lang="ja-JP" altLang="en-US" dirty="0"/>
          </a:p>
        </p:txBody>
      </p:sp>
      <p:sp>
        <p:nvSpPr>
          <p:cNvPr id="3" name="コンテンツ プレースホルダー 2"/>
          <p:cNvSpPr>
            <a:spLocks noGrp="1"/>
          </p:cNvSpPr>
          <p:nvPr>
            <p:ph sz="quarter" idx="13"/>
          </p:nvPr>
        </p:nvSpPr>
        <p:spPr>
          <a:xfrm>
            <a:off x="172616" y="1091282"/>
            <a:ext cx="8892480" cy="5472608"/>
          </a:xfrm>
        </p:spPr>
        <p:txBody>
          <a:bodyPr>
            <a:normAutofit fontScale="55000" lnSpcReduction="20000"/>
          </a:bodyPr>
          <a:lstStyle/>
          <a:p>
            <a:pPr marL="0" indent="0">
              <a:buNone/>
            </a:pPr>
            <a:r>
              <a:rPr lang="ja-JP" altLang="en-US" sz="5100" b="1" dirty="0" smtClean="0"/>
              <a:t>１）胃痛・腹痛・腰痛・咽頭痛・関節痛などの疼痛を訴える 患者に疼痛が出現している場所に手をあてることでペインスケールが軽減し、疼痛の緩和を図ることができた。</a:t>
            </a:r>
          </a:p>
          <a:p>
            <a:pPr marL="0" indent="0">
              <a:buNone/>
            </a:pPr>
            <a:r>
              <a:rPr lang="ja-JP" altLang="en-US" sz="5100" b="1" dirty="0" smtClean="0"/>
              <a:t>２）不安･不定愁訴の多い患者・不眠を訴える患者へ</a:t>
            </a:r>
            <a:r>
              <a:rPr lang="en-US" altLang="ja-JP" sz="5100" b="1" dirty="0" smtClean="0"/>
              <a:t/>
            </a:r>
            <a:br>
              <a:rPr lang="en-US" altLang="ja-JP" sz="5100" b="1" dirty="0" smtClean="0"/>
            </a:br>
            <a:r>
              <a:rPr lang="ja-JP" altLang="en-US" sz="5100" b="1" dirty="0" smtClean="0"/>
              <a:t>ヒーリングタッチを試行することで、不安の訴えが軽減しポジティブな発言や笑顔が見られるようになった。</a:t>
            </a:r>
          </a:p>
          <a:p>
            <a:pPr marL="0" indent="0">
              <a:buNone/>
            </a:pPr>
            <a:r>
              <a:rPr lang="ja-JP" altLang="en-US" sz="5100" b="1" dirty="0" smtClean="0"/>
              <a:t>３）ターミナルにおける患者に、その家族が手や体を触れていくことで、言葉によるコミュニケーションがとれない状態も、より良い看取りを促すことができた。</a:t>
            </a:r>
          </a:p>
          <a:p>
            <a:endParaRPr lang="ja-JP" altLang="en-US" sz="3500" b="1" dirty="0" smtClean="0"/>
          </a:p>
          <a:p>
            <a:endParaRPr kumimoji="1" lang="ja-JP" altLang="en-US" sz="1800" b="1" dirty="0"/>
          </a:p>
        </p:txBody>
      </p:sp>
      <p:pic>
        <p:nvPicPr>
          <p:cNvPr id="11266" name="Picture 2" descr="C:\Users\amano\Downloads\a8049bd9d8f4b33b1bd709fd6860473c\027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5301208"/>
            <a:ext cx="1728192" cy="133214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amano\Downloads\1f0790c25df0da29111f875ffc727870\007623.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403648" y="5328211"/>
            <a:ext cx="2304256" cy="127814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115616" y="188640"/>
            <a:ext cx="4680520" cy="576064"/>
          </a:xfrm>
          <a:prstGeom prst="rect">
            <a:avLst/>
          </a:prstGeom>
        </p:spPr>
        <p:txBody>
          <a:bodyPr vert="horz" wrap="square" rtlCol="0" anchor="b">
            <a:noAutofit/>
          </a:bodyPr>
          <a:lstStyle/>
          <a:p>
            <a:r>
              <a:rPr kumimoji="1" lang="ja-JP" altLang="en-US" sz="4400" b="1" dirty="0" smtClean="0">
                <a:solidFill>
                  <a:srgbClr val="FF0000"/>
                </a:solidFill>
              </a:rPr>
              <a:t>具体的な効果</a:t>
            </a:r>
          </a:p>
        </p:txBody>
      </p:sp>
    </p:spTree>
    <p:extLst>
      <p:ext uri="{BB962C8B-B14F-4D97-AF65-F5344CB8AC3E}">
        <p14:creationId xmlns:p14="http://schemas.microsoft.com/office/powerpoint/2010/main" val="140821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gtEl>
                                        <p:attrNameLst>
                                          <p:attrName>style.visibility</p:attrName>
                                        </p:attrNameLst>
                                      </p:cBhvr>
                                      <p:to>
                                        <p:strVal val="visible"/>
                                      </p:to>
                                    </p:set>
                                    <p:animEffect transition="in" filter="fade">
                                      <p:cBhvr>
                                        <p:cTn id="22" dur="500"/>
                                        <p:tgtEl>
                                          <p:spTgt spid="11267"/>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1266"/>
                                        </p:tgtEl>
                                        <p:attrNameLst>
                                          <p:attrName>style.visibility</p:attrName>
                                        </p:attrNameLst>
                                      </p:cBhvr>
                                      <p:to>
                                        <p:strVal val="visible"/>
                                      </p:to>
                                    </p:set>
                                    <p:animEffect transition="in" filter="fade">
                                      <p:cBhvr>
                                        <p:cTn id="26"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6655B3-52DA-4F00-8B7D-D0B42289EACD}" type="slidenum">
              <a:rPr kumimoji="1" lang="ja-JP" altLang="en-US" smtClean="0"/>
              <a:pPr/>
              <a:t>12</a:t>
            </a:fld>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0" y="1364108"/>
            <a:ext cx="2448274" cy="17048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364108"/>
            <a:ext cx="1647825" cy="224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368772"/>
            <a:ext cx="2057996"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6663" y="4509120"/>
            <a:ext cx="2057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116" y="4527128"/>
            <a:ext cx="20097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6038" y="4509120"/>
            <a:ext cx="1962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573466" y="187486"/>
            <a:ext cx="5548796" cy="725636"/>
          </a:xfrm>
          <a:prstGeom prst="rect">
            <a:avLst/>
          </a:prstGeom>
        </p:spPr>
        <p:txBody>
          <a:bodyPr vert="horz" wrap="none" rtlCol="0" anchor="b">
            <a:noAutofit/>
          </a:bodyPr>
          <a:lstStyle/>
          <a:p>
            <a:r>
              <a:rPr kumimoji="1" lang="ja-JP" altLang="en-US" sz="4400" b="1" dirty="0" smtClean="0">
                <a:solidFill>
                  <a:srgbClr val="FF0000"/>
                </a:solidFill>
              </a:rPr>
              <a:t>ヒーリングタッチの様子</a:t>
            </a:r>
          </a:p>
        </p:txBody>
      </p:sp>
    </p:spTree>
    <p:extLst>
      <p:ext uri="{BB962C8B-B14F-4D97-AF65-F5344CB8AC3E}">
        <p14:creationId xmlns:p14="http://schemas.microsoft.com/office/powerpoint/2010/main" val="1648965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6655B3-52DA-4F00-8B7D-D0B42289EACD}" type="slidenum">
              <a:rPr kumimoji="1" lang="ja-JP" altLang="en-US" smtClean="0"/>
              <a:pPr/>
              <a:t>13</a:t>
            </a:fld>
            <a:endParaRPr kumimoji="1" lang="ja-JP" alt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38113"/>
            <a:ext cx="14287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15466"/>
            <a:ext cx="20288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563" y="3472036"/>
            <a:ext cx="2028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315466"/>
            <a:ext cx="20097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2654424"/>
            <a:ext cx="21812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4653136"/>
            <a:ext cx="2257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136" y="3430711"/>
            <a:ext cx="23526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989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6655B3-52DA-4F00-8B7D-D0B42289EACD}" type="slidenum">
              <a:rPr kumimoji="1" lang="ja-JP" altLang="en-US" smtClean="0"/>
              <a:pPr/>
              <a:t>14</a:t>
            </a:fld>
            <a:endParaRPr kumimoji="1" lang="ja-JP" alt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093" y="586631"/>
            <a:ext cx="23526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384" y="549374"/>
            <a:ext cx="2114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4853" y="549374"/>
            <a:ext cx="20669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258" y="2429148"/>
            <a:ext cx="2297509"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7442" y="2429148"/>
            <a:ext cx="207749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6778" y="2429148"/>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2766" y="4578052"/>
            <a:ext cx="2157066"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9875" y="4570784"/>
            <a:ext cx="19526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66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6655B3-52DA-4F00-8B7D-D0B42289EACD}" type="slidenum">
              <a:rPr kumimoji="1" lang="ja-JP" altLang="en-US" smtClean="0"/>
              <a:pPr/>
              <a:t>15</a:t>
            </a:fld>
            <a:endParaRPr kumimoji="1" lang="ja-JP" altLang="en-US" dirty="0"/>
          </a:p>
        </p:txBody>
      </p:sp>
      <p:sp>
        <p:nvSpPr>
          <p:cNvPr id="5" name="テキスト ボックス 4"/>
          <p:cNvSpPr txBox="1"/>
          <p:nvPr/>
        </p:nvSpPr>
        <p:spPr>
          <a:xfrm>
            <a:off x="330424" y="762146"/>
            <a:ext cx="8813576" cy="3416320"/>
          </a:xfrm>
          <a:prstGeom prst="rect">
            <a:avLst/>
          </a:prstGeom>
        </p:spPr>
        <p:txBody>
          <a:bodyPr vert="horz" wrap="square" rtlCol="0" anchor="b">
            <a:spAutoFit/>
          </a:bodyPr>
          <a:lstStyle/>
          <a:p>
            <a:r>
              <a:rPr kumimoji="1" lang="ja-JP" altLang="en-US" sz="2800" b="1" dirty="0" smtClean="0"/>
              <a:t>身体面、感情面、思考面での向上が１０段階評価による状態の変化で明らかになった。</a:t>
            </a:r>
            <a:endParaRPr kumimoji="1" lang="en-US" altLang="ja-JP" sz="2800" b="1" dirty="0" smtClean="0"/>
          </a:p>
          <a:p>
            <a:r>
              <a:rPr kumimoji="1" lang="ja-JP" altLang="en-US" sz="2800" b="1" dirty="0" smtClean="0"/>
              <a:t>効果量も全体的に大きく、効果の一般性もスピリチャルティを除いては全体的に大きく、ヒーリングタッチの有効性が示唆された。</a:t>
            </a:r>
            <a:endParaRPr kumimoji="1" lang="en-US" altLang="ja-JP" sz="2800" b="1" dirty="0" smtClean="0"/>
          </a:p>
          <a:p>
            <a:r>
              <a:rPr kumimoji="1" lang="ja-JP" altLang="en-US" sz="2800" b="1" dirty="0" smtClean="0"/>
              <a:t>また、マイナス効果がどの下位尺度でも０人であったことから、侵襲性の無さも示唆された。</a:t>
            </a:r>
            <a:endParaRPr kumimoji="1" lang="en-US" altLang="ja-JP" sz="2800" b="1" dirty="0" smtClean="0"/>
          </a:p>
          <a:p>
            <a:endParaRPr kumimoji="1" lang="ja-JP" altLang="en-US" sz="2000" dirty="0" smtClean="0"/>
          </a:p>
        </p:txBody>
      </p:sp>
      <p:sp>
        <p:nvSpPr>
          <p:cNvPr id="7" name="テキスト ボックス 6"/>
          <p:cNvSpPr txBox="1"/>
          <p:nvPr/>
        </p:nvSpPr>
        <p:spPr>
          <a:xfrm>
            <a:off x="467544" y="114074"/>
            <a:ext cx="2885132" cy="648072"/>
          </a:xfrm>
          <a:prstGeom prst="rect">
            <a:avLst/>
          </a:prstGeom>
        </p:spPr>
        <p:txBody>
          <a:bodyPr vert="horz" wrap="square" rtlCol="0" anchor="b">
            <a:noAutofit/>
          </a:bodyPr>
          <a:lstStyle/>
          <a:p>
            <a:r>
              <a:rPr kumimoji="1" lang="ja-JP" altLang="en-US" sz="4000" dirty="0" smtClean="0">
                <a:solidFill>
                  <a:srgbClr val="FF0000"/>
                </a:solidFill>
              </a:rPr>
              <a:t>考　察</a:t>
            </a:r>
          </a:p>
        </p:txBody>
      </p:sp>
      <p:sp>
        <p:nvSpPr>
          <p:cNvPr id="9" name="タイトル 2"/>
          <p:cNvSpPr txBox="1">
            <a:spLocks/>
          </p:cNvSpPr>
          <p:nvPr/>
        </p:nvSpPr>
        <p:spPr>
          <a:xfrm>
            <a:off x="330424" y="4653136"/>
            <a:ext cx="8562056" cy="1584176"/>
          </a:xfrm>
          <a:prstGeom prst="rect">
            <a:avLst/>
          </a:prstGeom>
        </p:spPr>
        <p:txBody>
          <a:bodyPr vert="horz" anchor="ctr">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3200" dirty="0" smtClean="0">
                <a:solidFill>
                  <a:srgbClr val="FF0000"/>
                </a:solidFill>
              </a:rPr>
              <a:t>本研究でヒーリングタッチの効果と侵襲性のないことを確認できた。ヒーリングタッチの緩和ケアでの介入の普及が期待される。</a:t>
            </a:r>
            <a:endParaRPr lang="ja-JP" altLang="en-US" sz="3200" dirty="0">
              <a:solidFill>
                <a:srgbClr val="FF0000"/>
              </a:solidFill>
            </a:endParaRPr>
          </a:p>
        </p:txBody>
      </p:sp>
      <p:sp>
        <p:nvSpPr>
          <p:cNvPr id="11" name="テキスト ボックス 10"/>
          <p:cNvSpPr txBox="1"/>
          <p:nvPr/>
        </p:nvSpPr>
        <p:spPr>
          <a:xfrm>
            <a:off x="467544" y="3894814"/>
            <a:ext cx="2021036" cy="648072"/>
          </a:xfrm>
          <a:prstGeom prst="rect">
            <a:avLst/>
          </a:prstGeom>
        </p:spPr>
        <p:txBody>
          <a:bodyPr vert="horz" wrap="square" rtlCol="0" anchor="b">
            <a:noAutofit/>
          </a:bodyPr>
          <a:lstStyle/>
          <a:p>
            <a:r>
              <a:rPr kumimoji="1" lang="ja-JP" altLang="en-US" sz="4000" dirty="0" smtClean="0">
                <a:solidFill>
                  <a:srgbClr val="FF0000"/>
                </a:solidFill>
              </a:rPr>
              <a:t>結　論</a:t>
            </a:r>
          </a:p>
        </p:txBody>
      </p:sp>
    </p:spTree>
    <p:extLst>
      <p:ext uri="{BB962C8B-B14F-4D97-AF65-F5344CB8AC3E}">
        <p14:creationId xmlns:p14="http://schemas.microsoft.com/office/powerpoint/2010/main" val="4293000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26655B3-52DA-4F00-8B7D-D0B42289EACD}" type="slidenum">
              <a:rPr kumimoji="1" lang="ja-JP" altLang="en-US" smtClean="0"/>
              <a:pPr/>
              <a:t>1</a:t>
            </a:fld>
            <a:endParaRPr kumimoji="1" lang="ja-JP" altLang="en-US" dirty="0"/>
          </a:p>
        </p:txBody>
      </p:sp>
      <p:sp>
        <p:nvSpPr>
          <p:cNvPr id="5" name="コンテンツ プレースホルダー 4"/>
          <p:cNvSpPr>
            <a:spLocks noGrp="1"/>
          </p:cNvSpPr>
          <p:nvPr>
            <p:ph sz="quarter" idx="13"/>
          </p:nvPr>
        </p:nvSpPr>
        <p:spPr>
          <a:xfrm>
            <a:off x="179512" y="260648"/>
            <a:ext cx="8712968" cy="6480720"/>
          </a:xfrm>
        </p:spPr>
        <p:txBody>
          <a:bodyPr>
            <a:noAutofit/>
          </a:bodyPr>
          <a:lstStyle/>
          <a:p>
            <a:pPr marL="45720" indent="0">
              <a:buNone/>
            </a:pPr>
            <a:r>
              <a:rPr lang="ja-JP" altLang="en-US" sz="4000" b="1" dirty="0" smtClean="0">
                <a:solidFill>
                  <a:srgbClr val="FF0000"/>
                </a:solidFill>
              </a:rPr>
              <a:t>問　題</a:t>
            </a:r>
            <a:endParaRPr kumimoji="1" lang="en-US" altLang="ja-JP" sz="1100" dirty="0" smtClean="0"/>
          </a:p>
          <a:p>
            <a:pPr marL="0" indent="0">
              <a:buNone/>
            </a:pPr>
            <a:r>
              <a:rPr kumimoji="1" lang="ja-JP" altLang="en-US" sz="3200" dirty="0" smtClean="0"/>
              <a:t>●ヒーリングタッチは、「</a:t>
            </a:r>
            <a:r>
              <a:rPr kumimoji="1" lang="en-US" altLang="ja-JP" sz="3200" dirty="0" smtClean="0"/>
              <a:t>NANDA-Ⅰ</a:t>
            </a:r>
            <a:r>
              <a:rPr kumimoji="1" lang="ja-JP" altLang="en-US" sz="3200" dirty="0" smtClean="0"/>
              <a:t>看護診断」に記載されている看護診断を基にプログラム化されています。</a:t>
            </a:r>
            <a:endParaRPr kumimoji="1" lang="en-US" altLang="ja-JP" sz="3200" dirty="0" smtClean="0"/>
          </a:p>
          <a:p>
            <a:pPr marL="0" indent="0">
              <a:buNone/>
            </a:pPr>
            <a:r>
              <a:rPr lang="ja-JP" altLang="en-US" sz="3200" dirty="0" smtClean="0"/>
              <a:t>●緩和ケアにおける海外医療事情として、ヒーリングタッチをはじめとする各種代替療法は既に多くの研究データがあり、国家資格としてみとめられているものや、保険適応にもなり医療チームの中で実践されています。</a:t>
            </a:r>
            <a:endParaRPr lang="en-US" altLang="ja-JP" sz="3200" dirty="0" smtClean="0"/>
          </a:p>
          <a:p>
            <a:pPr marL="0" indent="0">
              <a:buNone/>
            </a:pPr>
            <a:r>
              <a:rPr lang="ja-JP" altLang="en-US" sz="3200" dirty="0"/>
              <a:t>●</a:t>
            </a:r>
            <a:r>
              <a:rPr kumimoji="1" lang="ja-JP" altLang="en-US" sz="3200" dirty="0" smtClean="0"/>
              <a:t>しかし、日本においてはまだ認知度が低く、実践出来る看護師が少なくエビデンスが出ていないのが現実です。</a:t>
            </a:r>
            <a:endParaRPr kumimoji="1" lang="en-US" altLang="ja-JP" sz="3200" dirty="0" smtClean="0"/>
          </a:p>
        </p:txBody>
      </p:sp>
    </p:spTree>
    <p:extLst>
      <p:ext uri="{BB962C8B-B14F-4D97-AF65-F5344CB8AC3E}">
        <p14:creationId xmlns:p14="http://schemas.microsoft.com/office/powerpoint/2010/main" val="634252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26655B3-52DA-4F00-8B7D-D0B42289EACD}" type="slidenum">
              <a:rPr kumimoji="1" lang="ja-JP" altLang="en-US" smtClean="0"/>
              <a:pPr/>
              <a:t>2</a:t>
            </a:fld>
            <a:endParaRPr kumimoji="1" lang="ja-JP" altLang="en-US" dirty="0"/>
          </a:p>
        </p:txBody>
      </p:sp>
      <p:sp>
        <p:nvSpPr>
          <p:cNvPr id="5" name="コンテンツ プレースホルダー 4"/>
          <p:cNvSpPr>
            <a:spLocks noGrp="1"/>
          </p:cNvSpPr>
          <p:nvPr>
            <p:ph sz="quarter" idx="13"/>
          </p:nvPr>
        </p:nvSpPr>
        <p:spPr>
          <a:xfrm>
            <a:off x="165413" y="116632"/>
            <a:ext cx="8496944" cy="6264696"/>
          </a:xfrm>
        </p:spPr>
        <p:txBody>
          <a:bodyPr>
            <a:noAutofit/>
          </a:bodyPr>
          <a:lstStyle/>
          <a:p>
            <a:pPr marL="45720" indent="0">
              <a:buNone/>
            </a:pPr>
            <a:r>
              <a:rPr lang="ja-JP" altLang="en-US" sz="6600" b="1" dirty="0" smtClean="0">
                <a:solidFill>
                  <a:srgbClr val="FF0000"/>
                </a:solidFill>
              </a:rPr>
              <a:t>目　的</a:t>
            </a:r>
            <a:endParaRPr lang="en-US" altLang="ja-JP" sz="6600" b="1" dirty="0" smtClean="0">
              <a:solidFill>
                <a:srgbClr val="FF0000"/>
              </a:solidFill>
            </a:endParaRPr>
          </a:p>
          <a:p>
            <a:pPr marL="0" indent="0">
              <a:buNone/>
            </a:pPr>
            <a:endParaRPr kumimoji="1" lang="en-US" altLang="ja-JP" sz="1000" dirty="0" smtClean="0"/>
          </a:p>
          <a:p>
            <a:pPr marL="0" indent="0">
              <a:buNone/>
            </a:pPr>
            <a:r>
              <a:rPr lang="ja-JP" altLang="en-US" sz="4800" dirty="0" smtClean="0"/>
              <a:t>●今回、希望者へヒーリングタッチを実施し、その効果を測定することにより、日本における在宅看護での緩和ケアとして有効性を検証するのが、本研究の目的です。</a:t>
            </a:r>
            <a:endParaRPr kumimoji="1" lang="ja-JP" altLang="en-US" sz="4800" dirty="0"/>
          </a:p>
        </p:txBody>
      </p:sp>
    </p:spTree>
    <p:extLst>
      <p:ext uri="{BB962C8B-B14F-4D97-AF65-F5344CB8AC3E}">
        <p14:creationId xmlns:p14="http://schemas.microsoft.com/office/powerpoint/2010/main" val="1883977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8872" y="116632"/>
            <a:ext cx="2016224"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E26655B3-52DA-4F00-8B7D-D0B42289EACD}" type="slidenum">
              <a:rPr kumimoji="1" lang="ja-JP" altLang="en-US" smtClean="0"/>
              <a:pPr/>
              <a:t>3</a:t>
            </a:fld>
            <a:endParaRPr kumimoji="1" lang="ja-JP" altLang="en-US" dirty="0"/>
          </a:p>
        </p:txBody>
      </p:sp>
      <p:sp>
        <p:nvSpPr>
          <p:cNvPr id="3" name="コンテンツ プレースホルダー 2"/>
          <p:cNvSpPr>
            <a:spLocks noGrp="1"/>
          </p:cNvSpPr>
          <p:nvPr>
            <p:ph sz="quarter" idx="13"/>
          </p:nvPr>
        </p:nvSpPr>
        <p:spPr>
          <a:xfrm>
            <a:off x="35496" y="1340768"/>
            <a:ext cx="9361040" cy="5256584"/>
          </a:xfrm>
        </p:spPr>
        <p:txBody>
          <a:bodyPr>
            <a:normAutofit fontScale="25000" lnSpcReduction="20000"/>
          </a:bodyPr>
          <a:lstStyle/>
          <a:p>
            <a:pPr marL="0" indent="0">
              <a:buNone/>
            </a:pPr>
            <a:endParaRPr lang="en-US" altLang="ja-JP" dirty="0" smtClean="0"/>
          </a:p>
          <a:p>
            <a:pPr marL="0" indent="0">
              <a:buNone/>
            </a:pPr>
            <a:r>
              <a:rPr lang="ja-JP" altLang="en-US" sz="11200" dirty="0" smtClean="0"/>
              <a:t>アメリカ</a:t>
            </a:r>
            <a:r>
              <a:rPr lang="ja-JP" altLang="en-US" sz="11200" dirty="0"/>
              <a:t>において代替医療は、</a:t>
            </a:r>
            <a:r>
              <a:rPr lang="ja-JP" altLang="en-US" sz="11200" dirty="0" smtClean="0"/>
              <a:t>国家で</a:t>
            </a:r>
            <a:r>
              <a:rPr lang="ja-JP" altLang="en-US" sz="11200" dirty="0"/>
              <a:t>研究されて</a:t>
            </a:r>
            <a:r>
              <a:rPr lang="ja-JP" altLang="en-US" sz="11200" dirty="0" smtClean="0"/>
              <a:t>います</a:t>
            </a:r>
            <a:r>
              <a:rPr lang="ja-JP" altLang="en-US" sz="11200" dirty="0"/>
              <a:t/>
            </a:r>
            <a:br>
              <a:rPr lang="ja-JP" altLang="en-US" sz="11200" dirty="0"/>
            </a:br>
            <a:r>
              <a:rPr lang="ja-JP" altLang="en-US" sz="11200" dirty="0" smtClean="0"/>
              <a:t>米国国立</a:t>
            </a:r>
            <a:r>
              <a:rPr lang="ja-JP" altLang="en-US" sz="11200" dirty="0"/>
              <a:t>衛生研究所にある</a:t>
            </a:r>
            <a:r>
              <a:rPr lang="ja-JP" altLang="en-US" sz="11200" dirty="0" smtClean="0"/>
              <a:t>米国国立</a:t>
            </a:r>
            <a:r>
              <a:rPr lang="ja-JP" altLang="en-US" sz="11200" dirty="0"/>
              <a:t>補完代替医療</a:t>
            </a:r>
            <a:r>
              <a:rPr lang="ja-JP" altLang="en-US" sz="11200" dirty="0" smtClean="0"/>
              <a:t>センターによる</a:t>
            </a:r>
            <a:r>
              <a:rPr lang="ja-JP" altLang="en-US" sz="11200" dirty="0" smtClean="0">
                <a:solidFill>
                  <a:schemeClr val="accent1"/>
                </a:solidFill>
              </a:rPr>
              <a:t>有用な５つの補完</a:t>
            </a:r>
            <a:r>
              <a:rPr lang="ja-JP" altLang="en-US" sz="11200" dirty="0">
                <a:solidFill>
                  <a:schemeClr val="accent1"/>
                </a:solidFill>
              </a:rPr>
              <a:t>・代替医療</a:t>
            </a:r>
            <a:r>
              <a:rPr lang="ja-JP" altLang="en-US" sz="11200" dirty="0" smtClean="0">
                <a:solidFill>
                  <a:schemeClr val="accent1"/>
                </a:solidFill>
              </a:rPr>
              <a:t>手法：</a:t>
            </a:r>
            <a:endParaRPr lang="en-US" altLang="ja-JP" sz="11200" dirty="0" smtClean="0">
              <a:solidFill>
                <a:schemeClr val="accent1"/>
              </a:solidFill>
            </a:endParaRPr>
          </a:p>
          <a:p>
            <a:pPr marL="0" indent="0">
              <a:buNone/>
            </a:pPr>
            <a:r>
              <a:rPr lang="ja-JP" altLang="en-US" sz="11200" dirty="0"/>
              <a:t>●</a:t>
            </a:r>
            <a:r>
              <a:rPr lang="ja-JP" altLang="en-US" sz="11200" dirty="0" smtClean="0"/>
              <a:t>代替</a:t>
            </a:r>
            <a:r>
              <a:rPr lang="ja-JP" altLang="en-US" sz="11200" dirty="0"/>
              <a:t>医療</a:t>
            </a:r>
            <a:r>
              <a:rPr lang="ja-JP" altLang="en-US" sz="11200" dirty="0" smtClean="0"/>
              <a:t>システム</a:t>
            </a:r>
            <a:endParaRPr lang="en-US" altLang="ja-JP" sz="11200" dirty="0" smtClean="0"/>
          </a:p>
          <a:p>
            <a:pPr marL="0" indent="0">
              <a:buNone/>
            </a:pPr>
            <a:r>
              <a:rPr lang="ja-JP" altLang="en-US" sz="11200" dirty="0" smtClean="0"/>
              <a:t>（アーユルヴェーダ・ホメオパシーなど）</a:t>
            </a:r>
            <a:endParaRPr lang="en-US" altLang="ja-JP" sz="11200" dirty="0" smtClean="0"/>
          </a:p>
          <a:p>
            <a:pPr marL="0" indent="0">
              <a:buNone/>
            </a:pPr>
            <a:r>
              <a:rPr lang="ja-JP" altLang="en-US" sz="11200" dirty="0" smtClean="0"/>
              <a:t>●心</a:t>
            </a:r>
            <a:r>
              <a:rPr lang="ja-JP" altLang="en-US" sz="11200" dirty="0"/>
              <a:t>と体への</a:t>
            </a:r>
            <a:r>
              <a:rPr lang="ja-JP" altLang="en-US" sz="11200" dirty="0" smtClean="0"/>
              <a:t>介入</a:t>
            </a:r>
            <a:endParaRPr lang="en-US" altLang="ja-JP" sz="11200" dirty="0" smtClean="0"/>
          </a:p>
          <a:p>
            <a:pPr marL="0" indent="0">
              <a:buNone/>
            </a:pPr>
            <a:r>
              <a:rPr lang="ja-JP" altLang="en-US" sz="11200" dirty="0" smtClean="0"/>
              <a:t>（音楽療法・イメージ療法・日誌療法など）</a:t>
            </a:r>
            <a:endParaRPr lang="en-US" altLang="ja-JP" sz="11200" dirty="0" smtClean="0"/>
          </a:p>
          <a:p>
            <a:pPr marL="0" indent="0">
              <a:buNone/>
            </a:pPr>
            <a:r>
              <a:rPr lang="ja-JP" altLang="en-US" sz="11200" dirty="0" smtClean="0"/>
              <a:t>●生物学</a:t>
            </a:r>
            <a:r>
              <a:rPr lang="ja-JP" altLang="en-US" sz="11200" dirty="0"/>
              <a:t>に基づく</a:t>
            </a:r>
            <a:r>
              <a:rPr lang="ja-JP" altLang="en-US" sz="11200" dirty="0" smtClean="0"/>
              <a:t>療法（ハーブ、アロマセラピーなど）</a:t>
            </a:r>
            <a:endParaRPr lang="en-US" altLang="ja-JP" sz="11200" dirty="0" smtClean="0"/>
          </a:p>
          <a:p>
            <a:pPr marL="0" indent="0">
              <a:buNone/>
            </a:pPr>
            <a:r>
              <a:rPr lang="ja-JP" altLang="en-US" sz="11200" dirty="0" smtClean="0"/>
              <a:t>●手技</a:t>
            </a:r>
            <a:r>
              <a:rPr lang="ja-JP" altLang="en-US" sz="11200" dirty="0"/>
              <a:t>とボディ・ワークに基づく</a:t>
            </a:r>
            <a:r>
              <a:rPr lang="ja-JP" altLang="en-US" sz="11200" dirty="0" smtClean="0"/>
              <a:t>方法</a:t>
            </a:r>
            <a:endParaRPr lang="en-US" altLang="ja-JP" sz="11200" dirty="0" smtClean="0"/>
          </a:p>
          <a:p>
            <a:pPr marL="0" indent="0">
              <a:buNone/>
            </a:pPr>
            <a:r>
              <a:rPr lang="ja-JP" altLang="en-US" sz="11200" dirty="0" smtClean="0"/>
              <a:t>（マッサージ・太極拳など）</a:t>
            </a:r>
            <a:endParaRPr lang="en-US" altLang="ja-JP" sz="11200" dirty="0" smtClean="0"/>
          </a:p>
          <a:p>
            <a:pPr marL="0" indent="0">
              <a:buNone/>
            </a:pPr>
            <a:r>
              <a:rPr lang="ja-JP" altLang="en-US" sz="11200" dirty="0" smtClean="0"/>
              <a:t>●</a:t>
            </a:r>
            <a:r>
              <a:rPr lang="ja-JP" altLang="en-US" sz="11200" b="1" dirty="0" smtClean="0"/>
              <a:t>エネルギー療法</a:t>
            </a:r>
            <a:endParaRPr lang="en-US" altLang="ja-JP" sz="11200" b="1" dirty="0" smtClean="0"/>
          </a:p>
          <a:p>
            <a:pPr marL="0" indent="0">
              <a:buNone/>
            </a:pPr>
            <a:r>
              <a:rPr lang="ja-JP" altLang="en-US" sz="11200" b="1" dirty="0" smtClean="0"/>
              <a:t>（</a:t>
            </a:r>
            <a:r>
              <a:rPr lang="ja-JP" altLang="en-US" sz="11200" b="1" dirty="0" smtClean="0">
                <a:solidFill>
                  <a:srgbClr val="FF0000"/>
                </a:solidFill>
              </a:rPr>
              <a:t>ヒーリングタッチ</a:t>
            </a:r>
            <a:r>
              <a:rPr lang="ja-JP" altLang="en-US" sz="11200" b="1" dirty="0" smtClean="0"/>
              <a:t>・磁気・リフレクソロジーなど）</a:t>
            </a:r>
            <a:endParaRPr lang="en-US" altLang="ja-JP" sz="11200" b="1" dirty="0" smtClean="0"/>
          </a:p>
          <a:p>
            <a:pPr marL="0" indent="0">
              <a:buNone/>
            </a:pPr>
            <a:endParaRPr lang="en-US" altLang="ja-JP" sz="3600" dirty="0" smtClean="0"/>
          </a:p>
        </p:txBody>
      </p:sp>
      <p:sp>
        <p:nvSpPr>
          <p:cNvPr id="8" name="テキスト ボックス 7"/>
          <p:cNvSpPr txBox="1"/>
          <p:nvPr/>
        </p:nvSpPr>
        <p:spPr>
          <a:xfrm>
            <a:off x="35496" y="476672"/>
            <a:ext cx="6624736" cy="769441"/>
          </a:xfrm>
          <a:prstGeom prst="rect">
            <a:avLst/>
          </a:prstGeom>
          <a:noFill/>
        </p:spPr>
        <p:txBody>
          <a:bodyPr wrap="square" rtlCol="0">
            <a:spAutoFit/>
          </a:bodyPr>
          <a:lstStyle/>
          <a:p>
            <a:r>
              <a:rPr kumimoji="1" lang="ja-JP" altLang="en-US" sz="4400" b="1" dirty="0" smtClean="0">
                <a:solidFill>
                  <a:srgbClr val="FF0000"/>
                </a:solidFill>
              </a:rPr>
              <a:t>エネルギー療法の有効</a:t>
            </a:r>
            <a:r>
              <a:rPr lang="ja-JP" altLang="en-US" sz="4400" b="1" dirty="0" smtClean="0">
                <a:solidFill>
                  <a:srgbClr val="FF0000"/>
                </a:solidFill>
              </a:rPr>
              <a:t>性</a:t>
            </a:r>
            <a:endParaRPr kumimoji="1" lang="ja-JP" altLang="en-US" sz="4400" b="1" dirty="0">
              <a:solidFill>
                <a:srgbClr val="FF0000"/>
              </a:solidFill>
            </a:endParaRPr>
          </a:p>
        </p:txBody>
      </p:sp>
    </p:spTree>
    <p:extLst>
      <p:ext uri="{BB962C8B-B14F-4D97-AF65-F5344CB8AC3E}">
        <p14:creationId xmlns:p14="http://schemas.microsoft.com/office/powerpoint/2010/main" val="40212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additive="base">
                                        <p:cTn id="5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 calcmode="lin" valueType="num">
                                      <p:cBhvr additive="base">
                                        <p:cTn id="6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6655B3-52DA-4F00-8B7D-D0B42289EACD}" type="slidenum">
              <a:rPr kumimoji="1" lang="ja-JP" altLang="en-US" smtClean="0"/>
              <a:pPr/>
              <a:t>4</a:t>
            </a:fld>
            <a:endParaRPr kumimoji="1" lang="ja-JP" altLang="en-US" dirty="0"/>
          </a:p>
        </p:txBody>
      </p:sp>
      <p:sp>
        <p:nvSpPr>
          <p:cNvPr id="3" name="コンテンツ プレースホルダー 2"/>
          <p:cNvSpPr>
            <a:spLocks noGrp="1"/>
          </p:cNvSpPr>
          <p:nvPr>
            <p:ph sz="quarter" idx="13"/>
          </p:nvPr>
        </p:nvSpPr>
        <p:spPr>
          <a:xfrm>
            <a:off x="179512" y="1988840"/>
            <a:ext cx="8784976" cy="4392488"/>
          </a:xfrm>
        </p:spPr>
        <p:txBody>
          <a:bodyPr>
            <a:normAutofit/>
          </a:bodyPr>
          <a:lstStyle/>
          <a:p>
            <a:pPr>
              <a:buFont typeface="Wingdings" panose="05000000000000000000" pitchFamily="2" charset="2"/>
              <a:buChar char="l"/>
            </a:pPr>
            <a:r>
              <a:rPr lang="ja-JP" altLang="en-US" sz="3500" dirty="0" smtClean="0"/>
              <a:t>統合</a:t>
            </a:r>
            <a:r>
              <a:rPr lang="ja-JP" altLang="en-US" sz="3500" dirty="0"/>
              <a:t>アロマセラピーの</a:t>
            </a:r>
            <a:r>
              <a:rPr lang="ja-JP" altLang="en-US" sz="3500" dirty="0" smtClean="0"/>
              <a:t>プログラム</a:t>
            </a:r>
            <a:endParaRPr lang="en-US" altLang="ja-JP" sz="3500" dirty="0"/>
          </a:p>
          <a:p>
            <a:pPr>
              <a:buFont typeface="Wingdings" panose="05000000000000000000" pitchFamily="2" charset="2"/>
              <a:buChar char="l"/>
            </a:pPr>
            <a:r>
              <a:rPr lang="ja-JP" altLang="en-US" sz="3500" dirty="0" smtClean="0"/>
              <a:t>統合</a:t>
            </a:r>
            <a:r>
              <a:rPr lang="ja-JP" altLang="en-US" sz="3500" dirty="0"/>
              <a:t>イメージ療法の</a:t>
            </a:r>
            <a:r>
              <a:rPr lang="ja-JP" altLang="en-US" sz="3500" dirty="0" smtClean="0"/>
              <a:t>プログラム</a:t>
            </a:r>
            <a:endParaRPr lang="en-US" altLang="ja-JP" sz="3500" dirty="0" smtClean="0"/>
          </a:p>
          <a:p>
            <a:pPr>
              <a:buFont typeface="Wingdings" panose="05000000000000000000" pitchFamily="2" charset="2"/>
              <a:buChar char="l"/>
            </a:pPr>
            <a:r>
              <a:rPr lang="ja-JP" altLang="en-US" sz="3500" u="sng" dirty="0" smtClean="0">
                <a:solidFill>
                  <a:srgbClr val="FF0000"/>
                </a:solidFill>
              </a:rPr>
              <a:t>ヒーリングタッチ</a:t>
            </a:r>
            <a:endParaRPr lang="en-US" altLang="ja-JP" sz="3500" u="sng" dirty="0" smtClean="0">
              <a:solidFill>
                <a:srgbClr val="FF0000"/>
              </a:solidFill>
            </a:endParaRPr>
          </a:p>
          <a:p>
            <a:pPr>
              <a:buFont typeface="Wingdings" panose="05000000000000000000" pitchFamily="2" charset="2"/>
              <a:buChar char="l"/>
            </a:pPr>
            <a:r>
              <a:rPr lang="ja-JP" altLang="en-US" sz="3500" dirty="0" smtClean="0"/>
              <a:t>ホリスティック</a:t>
            </a:r>
            <a:r>
              <a:rPr lang="ja-JP" altLang="en-US" sz="3500" dirty="0"/>
              <a:t>・</a:t>
            </a:r>
            <a:r>
              <a:rPr lang="ja-JP" altLang="en-US" sz="3500" dirty="0" smtClean="0"/>
              <a:t>ストレスマネジメント</a:t>
            </a:r>
            <a:endParaRPr lang="en-US" altLang="ja-JP" sz="3500" dirty="0" smtClean="0"/>
          </a:p>
          <a:p>
            <a:pPr>
              <a:buFont typeface="Wingdings" panose="05000000000000000000" pitchFamily="2" charset="2"/>
              <a:buChar char="l"/>
            </a:pPr>
            <a:r>
              <a:rPr lang="ja-JP" altLang="en-US" sz="3500" dirty="0" smtClean="0"/>
              <a:t>統合リフレクソロジー</a:t>
            </a:r>
            <a:endParaRPr lang="en-US" altLang="ja-JP" sz="3500" dirty="0" smtClean="0"/>
          </a:p>
          <a:p>
            <a:pPr>
              <a:buFont typeface="Wingdings" panose="05000000000000000000" pitchFamily="2" charset="2"/>
              <a:buChar char="l"/>
            </a:pPr>
            <a:r>
              <a:rPr lang="ja-JP" altLang="en-US" sz="3500" dirty="0" smtClean="0"/>
              <a:t>グレートリバー</a:t>
            </a:r>
            <a:r>
              <a:rPr lang="ja-JP" altLang="en-US" sz="3500" dirty="0"/>
              <a:t>副交感神経研究所</a:t>
            </a:r>
          </a:p>
          <a:p>
            <a:pPr>
              <a:buFont typeface="Wingdings" panose="05000000000000000000" pitchFamily="2" charset="2"/>
              <a:buChar char="l"/>
            </a:pPr>
            <a:endParaRPr kumimoji="1" lang="ja-JP" altLang="en-US" dirty="0"/>
          </a:p>
        </p:txBody>
      </p:sp>
      <p:sp>
        <p:nvSpPr>
          <p:cNvPr id="7" name="テキスト ボックス 6"/>
          <p:cNvSpPr txBox="1"/>
          <p:nvPr/>
        </p:nvSpPr>
        <p:spPr>
          <a:xfrm>
            <a:off x="179512" y="332656"/>
            <a:ext cx="8784976" cy="1723549"/>
          </a:xfrm>
          <a:prstGeom prst="rect">
            <a:avLst/>
          </a:prstGeom>
          <a:noFill/>
        </p:spPr>
        <p:txBody>
          <a:bodyPr wrap="square" rtlCol="0">
            <a:spAutoFit/>
          </a:bodyPr>
          <a:lstStyle/>
          <a:p>
            <a:r>
              <a:rPr lang="ja-JP" altLang="en-US" sz="4000" b="1" dirty="0" smtClean="0">
                <a:solidFill>
                  <a:srgbClr val="FF0000"/>
                </a:solidFill>
              </a:rPr>
              <a:t>米国</a:t>
            </a:r>
            <a:r>
              <a:rPr lang="ja-JP" altLang="en-US" sz="4000" b="1" dirty="0">
                <a:solidFill>
                  <a:srgbClr val="FF0000"/>
                </a:solidFill>
              </a:rPr>
              <a:t>ホリスティック看護協会</a:t>
            </a:r>
            <a:r>
              <a:rPr lang="ja-JP" altLang="en-US" sz="4000" b="1" dirty="0" smtClean="0">
                <a:solidFill>
                  <a:srgbClr val="FF0000"/>
                </a:solidFill>
              </a:rPr>
              <a:t>によって承認</a:t>
            </a:r>
            <a:r>
              <a:rPr lang="ja-JP" altLang="en-US" sz="4000" b="1" dirty="0">
                <a:solidFill>
                  <a:srgbClr val="FF0000"/>
                </a:solidFill>
              </a:rPr>
              <a:t>されて</a:t>
            </a:r>
            <a:r>
              <a:rPr lang="ja-JP" altLang="en-US" sz="4000" b="1" dirty="0" smtClean="0">
                <a:solidFill>
                  <a:srgbClr val="FF0000"/>
                </a:solidFill>
              </a:rPr>
              <a:t>いる認定プログラム</a:t>
            </a:r>
            <a:r>
              <a:rPr lang="ja-JP" altLang="en-US" sz="2600" b="1" dirty="0">
                <a:solidFill>
                  <a:srgbClr val="FF0000"/>
                </a:solidFill>
              </a:rPr>
              <a:t/>
            </a:r>
            <a:br>
              <a:rPr lang="ja-JP" altLang="en-US" sz="2600" b="1" dirty="0">
                <a:solidFill>
                  <a:srgbClr val="FF0000"/>
                </a:solidFill>
              </a:rPr>
            </a:br>
            <a:endParaRPr kumimoji="1" lang="ja-JP" altLang="en-US" sz="2600" b="1" dirty="0">
              <a:solidFill>
                <a:srgbClr val="FF0000"/>
              </a:solidFill>
            </a:endParaRPr>
          </a:p>
        </p:txBody>
      </p:sp>
    </p:spTree>
    <p:extLst>
      <p:ext uri="{BB962C8B-B14F-4D97-AF65-F5344CB8AC3E}">
        <p14:creationId xmlns:p14="http://schemas.microsoft.com/office/powerpoint/2010/main" val="4049094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6655B3-52DA-4F00-8B7D-D0B42289EACD}" type="slidenum">
              <a:rPr kumimoji="1" lang="ja-JP" altLang="en-US" smtClean="0"/>
              <a:pPr/>
              <a:t>5</a:t>
            </a:fld>
            <a:endParaRPr kumimoji="1" lang="ja-JP" altLang="en-US" dirty="0"/>
          </a:p>
        </p:txBody>
      </p:sp>
      <p:sp>
        <p:nvSpPr>
          <p:cNvPr id="3" name="コンテンツ プレースホルダー 2"/>
          <p:cNvSpPr>
            <a:spLocks noGrp="1"/>
          </p:cNvSpPr>
          <p:nvPr>
            <p:ph sz="quarter" idx="13"/>
          </p:nvPr>
        </p:nvSpPr>
        <p:spPr>
          <a:xfrm>
            <a:off x="107504" y="1041058"/>
            <a:ext cx="8712968" cy="5522832"/>
          </a:xfrm>
        </p:spPr>
        <p:txBody>
          <a:bodyPr>
            <a:noAutofit/>
          </a:bodyPr>
          <a:lstStyle/>
          <a:p>
            <a:pPr marL="45720" indent="0">
              <a:buNone/>
            </a:pPr>
            <a:r>
              <a:rPr lang="ja-JP" altLang="en-US" sz="2800" b="1" u="sng" dirty="0" smtClean="0"/>
              <a:t>エネルギーフィールド　混乱</a:t>
            </a:r>
            <a:endParaRPr lang="en-US" altLang="ja-JP" sz="2800" b="1" u="sng" dirty="0" smtClean="0"/>
          </a:p>
          <a:p>
            <a:pPr marL="45720" indent="0">
              <a:buNone/>
            </a:pPr>
            <a:r>
              <a:rPr lang="ja-JP" altLang="en-US" sz="2800" b="1" dirty="0" smtClean="0">
                <a:solidFill>
                  <a:srgbClr val="0070C0"/>
                </a:solidFill>
              </a:rPr>
              <a:t>定義（</a:t>
            </a:r>
            <a:r>
              <a:rPr lang="en-US" altLang="ja-JP" sz="2800" b="1" dirty="0" smtClean="0">
                <a:solidFill>
                  <a:srgbClr val="0070C0"/>
                </a:solidFill>
              </a:rPr>
              <a:t>Definition</a:t>
            </a:r>
            <a:r>
              <a:rPr lang="ja-JP" altLang="en-US" sz="2800" b="1" dirty="0" smtClean="0">
                <a:solidFill>
                  <a:srgbClr val="0070C0"/>
                </a:solidFill>
              </a:rPr>
              <a:t>）</a:t>
            </a:r>
            <a:endParaRPr lang="en-US" altLang="ja-JP" sz="2800" b="1" dirty="0">
              <a:solidFill>
                <a:srgbClr val="0070C0"/>
              </a:solidFill>
            </a:endParaRPr>
          </a:p>
          <a:p>
            <a:pPr marL="45720" indent="0">
              <a:buNone/>
            </a:pPr>
            <a:r>
              <a:rPr lang="ja-JP" altLang="en-US" sz="2800" dirty="0"/>
              <a:t>身体</a:t>
            </a:r>
            <a:r>
              <a:rPr lang="en-US" altLang="ja-JP" sz="2800" dirty="0"/>
              <a:t>,</a:t>
            </a:r>
            <a:r>
              <a:rPr lang="ja-JP" altLang="en-US" sz="2800" dirty="0"/>
              <a:t>心</a:t>
            </a:r>
            <a:r>
              <a:rPr lang="en-US" altLang="ja-JP" sz="2800" dirty="0"/>
              <a:t>, </a:t>
            </a:r>
            <a:r>
              <a:rPr lang="ja-JP" altLang="en-US" sz="2800" dirty="0"/>
              <a:t>そして</a:t>
            </a:r>
            <a:r>
              <a:rPr lang="en-US" altLang="ja-JP" sz="2800" dirty="0"/>
              <a:t>/</a:t>
            </a:r>
            <a:r>
              <a:rPr lang="ja-JP" altLang="en-US" sz="2800" dirty="0"/>
              <a:t>または魂の不調和を生じる</a:t>
            </a:r>
            <a:r>
              <a:rPr lang="en-US" altLang="ja-JP" sz="2800" dirty="0"/>
              <a:t>, </a:t>
            </a:r>
            <a:r>
              <a:rPr lang="ja-JP" altLang="en-US" sz="2800" dirty="0"/>
              <a:t>人の実存をとりまく</a:t>
            </a:r>
            <a:r>
              <a:rPr lang="ja-JP" altLang="en-US" sz="2800" dirty="0" smtClean="0"/>
              <a:t>工</a:t>
            </a:r>
            <a:r>
              <a:rPr lang="ja-JP" altLang="en-US" sz="2800" dirty="0"/>
              <a:t>ネ</a:t>
            </a:r>
            <a:r>
              <a:rPr lang="ja-JP" altLang="en-US" sz="2800" dirty="0" smtClean="0"/>
              <a:t>ルギー</a:t>
            </a:r>
            <a:r>
              <a:rPr lang="ja-JP" altLang="en-US" sz="2800" dirty="0"/>
              <a:t>の流れの</a:t>
            </a:r>
            <a:r>
              <a:rPr lang="ja-JP" altLang="en-US" sz="2800" dirty="0" smtClean="0"/>
              <a:t>破綻</a:t>
            </a:r>
            <a:endParaRPr lang="en-US" altLang="ja-JP" sz="2800" dirty="0" smtClean="0"/>
          </a:p>
          <a:p>
            <a:pPr marL="45720" indent="0">
              <a:buNone/>
            </a:pPr>
            <a:r>
              <a:rPr lang="ja-JP" altLang="en-US" sz="2800" b="1" dirty="0" smtClean="0">
                <a:solidFill>
                  <a:srgbClr val="0070C0"/>
                </a:solidFill>
              </a:rPr>
              <a:t>診断指標（</a:t>
            </a:r>
            <a:r>
              <a:rPr lang="en-US" altLang="ja-JP" sz="2800" b="1" dirty="0" smtClean="0">
                <a:solidFill>
                  <a:srgbClr val="0070C0"/>
                </a:solidFill>
              </a:rPr>
              <a:t>Defining </a:t>
            </a:r>
            <a:r>
              <a:rPr lang="en-US" altLang="ja-JP" sz="2800" b="1" dirty="0" err="1" smtClean="0">
                <a:solidFill>
                  <a:srgbClr val="0070C0"/>
                </a:solidFill>
              </a:rPr>
              <a:t>Characterlstics</a:t>
            </a:r>
            <a:r>
              <a:rPr lang="ja-JP" altLang="en-US" sz="2800" b="1" dirty="0" smtClean="0">
                <a:solidFill>
                  <a:srgbClr val="0070C0"/>
                </a:solidFill>
              </a:rPr>
              <a:t>）</a:t>
            </a:r>
            <a:endParaRPr lang="en-US" altLang="ja-JP" sz="2800" b="1" dirty="0">
              <a:solidFill>
                <a:srgbClr val="0070C0"/>
              </a:solidFill>
            </a:endParaRPr>
          </a:p>
          <a:p>
            <a:pPr marL="45720" indent="0">
              <a:buNone/>
            </a:pPr>
            <a:r>
              <a:rPr lang="ja-JP" altLang="en-US" sz="2800" dirty="0" smtClean="0"/>
              <a:t>以下のような</a:t>
            </a:r>
            <a:r>
              <a:rPr lang="ja-JP" altLang="en-US" sz="2800" dirty="0"/>
              <a:t>エネルギーの流れのパターンの変化</a:t>
            </a:r>
            <a:r>
              <a:rPr lang="ja-JP" altLang="en-US" sz="2800" dirty="0" smtClean="0"/>
              <a:t>の知覚</a:t>
            </a:r>
            <a:endParaRPr lang="en-US" altLang="ja-JP" sz="2800" dirty="0" smtClean="0"/>
          </a:p>
          <a:p>
            <a:pPr marL="45720" indent="0">
              <a:buNone/>
            </a:pPr>
            <a:r>
              <a:rPr lang="ja-JP" altLang="en-US" sz="2800" dirty="0" smtClean="0"/>
              <a:t>□ </a:t>
            </a:r>
            <a:r>
              <a:rPr lang="ja-JP" altLang="en-US" sz="2800" dirty="0"/>
              <a:t>運動</a:t>
            </a:r>
            <a:r>
              <a:rPr lang="en-US" altLang="ja-JP" sz="2800" dirty="0" smtClean="0"/>
              <a:t>(</a:t>
            </a:r>
            <a:r>
              <a:rPr lang="ja-JP" altLang="en-US" sz="2800" dirty="0" smtClean="0"/>
              <a:t>波動、</a:t>
            </a:r>
            <a:r>
              <a:rPr lang="en-US" altLang="ja-JP" sz="2800" dirty="0" smtClean="0"/>
              <a:t> </a:t>
            </a:r>
            <a:r>
              <a:rPr lang="ja-JP" altLang="en-US" sz="2800" dirty="0" smtClean="0"/>
              <a:t>スパイク、疼き、</a:t>
            </a:r>
            <a:r>
              <a:rPr lang="en-US" altLang="ja-JP" sz="2800" dirty="0" smtClean="0"/>
              <a:t>,</a:t>
            </a:r>
            <a:r>
              <a:rPr lang="ja-JP" altLang="en-US" sz="2800" dirty="0" smtClean="0"/>
              <a:t>濃度、流れ</a:t>
            </a:r>
            <a:r>
              <a:rPr lang="en-US" altLang="ja-JP" sz="2800" dirty="0" smtClean="0"/>
              <a:t>)</a:t>
            </a:r>
            <a:r>
              <a:rPr lang="ja-JP" altLang="en-US" sz="2800" dirty="0" smtClean="0"/>
              <a:t>□ </a:t>
            </a:r>
            <a:r>
              <a:rPr lang="ja-JP" altLang="en-US" sz="2800" dirty="0"/>
              <a:t>音</a:t>
            </a:r>
            <a:r>
              <a:rPr lang="en-US" altLang="ja-JP" sz="2800" dirty="0"/>
              <a:t>(</a:t>
            </a:r>
            <a:r>
              <a:rPr lang="ja-JP" altLang="en-US" sz="2800" dirty="0"/>
              <a:t>音色</a:t>
            </a:r>
            <a:r>
              <a:rPr lang="en-US" altLang="ja-JP" sz="2800" dirty="0"/>
              <a:t>, </a:t>
            </a:r>
            <a:r>
              <a:rPr lang="ja-JP" altLang="en-US" sz="2800" dirty="0"/>
              <a:t>言葉</a:t>
            </a:r>
            <a:r>
              <a:rPr lang="en-US" altLang="ja-JP" sz="2800" dirty="0" smtClean="0"/>
              <a:t>)</a:t>
            </a:r>
            <a:r>
              <a:rPr lang="ja-JP" altLang="en-US" sz="2800" dirty="0" smtClean="0"/>
              <a:t>□ </a:t>
            </a:r>
            <a:r>
              <a:rPr lang="ja-JP" altLang="en-US" sz="2800" dirty="0"/>
              <a:t>体温の変化</a:t>
            </a:r>
            <a:r>
              <a:rPr lang="en-US" altLang="ja-JP" sz="2800" dirty="0"/>
              <a:t>(</a:t>
            </a:r>
            <a:r>
              <a:rPr lang="ja-JP" altLang="en-US" sz="2800" dirty="0"/>
              <a:t>温感</a:t>
            </a:r>
            <a:r>
              <a:rPr lang="en-US" altLang="ja-JP" sz="2800" dirty="0"/>
              <a:t>,</a:t>
            </a:r>
            <a:r>
              <a:rPr lang="ja-JP" altLang="en-US" sz="2800" dirty="0"/>
              <a:t>冷感</a:t>
            </a:r>
            <a:r>
              <a:rPr lang="en-US" altLang="ja-JP" sz="2800" dirty="0" smtClean="0"/>
              <a:t>) </a:t>
            </a:r>
            <a:r>
              <a:rPr lang="ja-JP" altLang="en-US" sz="2800" dirty="0"/>
              <a:t>□ 視党の変化</a:t>
            </a:r>
            <a:r>
              <a:rPr lang="en-US" altLang="ja-JP" sz="2800" dirty="0"/>
              <a:t>(</a:t>
            </a:r>
            <a:r>
              <a:rPr lang="ja-JP" altLang="en-US" sz="2800" dirty="0"/>
              <a:t>像</a:t>
            </a:r>
            <a:r>
              <a:rPr lang="en-US" altLang="ja-JP" sz="2800" dirty="0"/>
              <a:t>,</a:t>
            </a:r>
            <a:r>
              <a:rPr lang="ja-JP" altLang="en-US" sz="2800" dirty="0"/>
              <a:t>色調</a:t>
            </a:r>
            <a:r>
              <a:rPr lang="en-US" altLang="ja-JP" sz="2800" dirty="0" smtClean="0"/>
              <a:t>)</a:t>
            </a:r>
            <a:r>
              <a:rPr lang="ja-JP" altLang="en-US" sz="2800" dirty="0" smtClean="0"/>
              <a:t>□ </a:t>
            </a:r>
            <a:r>
              <a:rPr lang="ja-JP" altLang="en-US" sz="2800" dirty="0"/>
              <a:t>場の破綻</a:t>
            </a:r>
            <a:r>
              <a:rPr lang="en-US" altLang="ja-JP" sz="2800" dirty="0"/>
              <a:t>(</a:t>
            </a:r>
            <a:r>
              <a:rPr lang="ja-JP" altLang="en-US" sz="2800" dirty="0"/>
              <a:t>エネルギーフィールド</a:t>
            </a:r>
            <a:r>
              <a:rPr lang="ja-JP" altLang="en-US" sz="2800" dirty="0" smtClean="0"/>
              <a:t>の欠如、裂け目</a:t>
            </a:r>
            <a:r>
              <a:rPr lang="en-US" altLang="ja-JP" sz="2800" dirty="0"/>
              <a:t>, </a:t>
            </a:r>
            <a:r>
              <a:rPr lang="ja-JP" altLang="en-US" sz="2800" dirty="0" smtClean="0"/>
              <a:t>スパイク、膨張、閉塞</a:t>
            </a:r>
            <a:r>
              <a:rPr lang="en-US" altLang="ja-JP" sz="2800" dirty="0"/>
              <a:t>, </a:t>
            </a:r>
            <a:r>
              <a:rPr lang="ja-JP" altLang="en-US" sz="2800" dirty="0" err="1"/>
              <a:t>うっ</a:t>
            </a:r>
            <a:r>
              <a:rPr lang="ja-JP" altLang="en-US" sz="2800" dirty="0" err="1" smtClean="0"/>
              <a:t>滞</a:t>
            </a:r>
            <a:r>
              <a:rPr lang="ja-JP" altLang="en-US" sz="2800" dirty="0" smtClean="0"/>
              <a:t>、流れ</a:t>
            </a:r>
            <a:r>
              <a:rPr lang="ja-JP" altLang="en-US" sz="2800" dirty="0"/>
              <a:t>の減少</a:t>
            </a:r>
            <a:r>
              <a:rPr lang="en-US" altLang="ja-JP" sz="2800" dirty="0" smtClean="0"/>
              <a:t>)</a:t>
            </a:r>
          </a:p>
          <a:p>
            <a:pPr marL="45720" indent="0">
              <a:buNone/>
            </a:pPr>
            <a:endParaRPr lang="en-US" altLang="ja-JP" sz="1200" dirty="0"/>
          </a:p>
        </p:txBody>
      </p:sp>
      <p:sp>
        <p:nvSpPr>
          <p:cNvPr id="6" name="テキスト ボックス 5"/>
          <p:cNvSpPr txBox="1"/>
          <p:nvPr/>
        </p:nvSpPr>
        <p:spPr>
          <a:xfrm>
            <a:off x="539552" y="150610"/>
            <a:ext cx="6872394" cy="707886"/>
          </a:xfrm>
          <a:prstGeom prst="rect">
            <a:avLst/>
          </a:prstGeom>
          <a:noFill/>
        </p:spPr>
        <p:txBody>
          <a:bodyPr wrap="none" rtlCol="0">
            <a:spAutoFit/>
          </a:bodyPr>
          <a:lstStyle/>
          <a:p>
            <a:r>
              <a:rPr lang="ja-JP" altLang="en-US" sz="4000" b="1" dirty="0">
                <a:solidFill>
                  <a:srgbClr val="FF0000"/>
                </a:solidFill>
              </a:rPr>
              <a:t>ＮＡＮＤＡ－</a:t>
            </a:r>
            <a:r>
              <a:rPr lang="en-US" altLang="ja-JP" sz="4000" b="1" dirty="0">
                <a:solidFill>
                  <a:srgbClr val="FF0000"/>
                </a:solidFill>
              </a:rPr>
              <a:t>Ⅰ</a:t>
            </a:r>
            <a:r>
              <a:rPr lang="ja-JP" altLang="en-US" sz="4000" b="1" dirty="0">
                <a:solidFill>
                  <a:srgbClr val="FF0000"/>
                </a:solidFill>
              </a:rPr>
              <a:t>の看護診断</a:t>
            </a:r>
            <a:r>
              <a:rPr lang="ja-JP" altLang="en-US" sz="4000" dirty="0"/>
              <a:t>　</a:t>
            </a:r>
            <a:endParaRPr kumimoji="1" lang="ja-JP" altLang="en-US" sz="4000" dirty="0"/>
          </a:p>
        </p:txBody>
      </p:sp>
    </p:spTree>
    <p:extLst>
      <p:ext uri="{BB962C8B-B14F-4D97-AF65-F5344CB8AC3E}">
        <p14:creationId xmlns:p14="http://schemas.microsoft.com/office/powerpoint/2010/main" val="322450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6655B3-52DA-4F00-8B7D-D0B42289EACD}" type="slidenum">
              <a:rPr lang="ja-JP" altLang="en-US" smtClean="0"/>
              <a:pPr/>
              <a:t>6</a:t>
            </a:fld>
            <a:endParaRPr lang="ja-JP" altLang="en-US" dirty="0"/>
          </a:p>
        </p:txBody>
      </p:sp>
      <p:sp>
        <p:nvSpPr>
          <p:cNvPr id="5" name="コンテンツ プレースホルダー 2"/>
          <p:cNvSpPr>
            <a:spLocks noGrp="1"/>
          </p:cNvSpPr>
          <p:nvPr>
            <p:ph sz="quarter" idx="13"/>
          </p:nvPr>
        </p:nvSpPr>
        <p:spPr>
          <a:xfrm>
            <a:off x="179512" y="260647"/>
            <a:ext cx="8885584" cy="6485806"/>
          </a:xfrm>
        </p:spPr>
        <p:txBody>
          <a:bodyPr>
            <a:noAutofit/>
          </a:bodyPr>
          <a:lstStyle/>
          <a:p>
            <a:pPr marL="45720" indent="0">
              <a:buNone/>
            </a:pPr>
            <a:r>
              <a:rPr lang="ja-JP" altLang="en-US" sz="2800" b="1" dirty="0" smtClean="0">
                <a:solidFill>
                  <a:srgbClr val="0070C0"/>
                </a:solidFill>
              </a:rPr>
              <a:t>関連因子（</a:t>
            </a:r>
            <a:r>
              <a:rPr lang="en-US" altLang="ja-JP" sz="2800" b="1" dirty="0" smtClean="0">
                <a:solidFill>
                  <a:srgbClr val="0070C0"/>
                </a:solidFill>
              </a:rPr>
              <a:t>Related Factors</a:t>
            </a:r>
            <a:r>
              <a:rPr lang="ja-JP" altLang="en-US" sz="2800" b="1" dirty="0" smtClean="0">
                <a:solidFill>
                  <a:srgbClr val="0070C0"/>
                </a:solidFill>
              </a:rPr>
              <a:t>）</a:t>
            </a:r>
            <a:endParaRPr lang="en-US" altLang="ja-JP" sz="2800" b="1" dirty="0" smtClean="0">
              <a:solidFill>
                <a:srgbClr val="0070C0"/>
              </a:solidFill>
            </a:endParaRPr>
          </a:p>
          <a:p>
            <a:pPr marL="45720" indent="0">
              <a:buNone/>
            </a:pPr>
            <a:r>
              <a:rPr lang="ja-JP" altLang="en-US" sz="2800" dirty="0"/>
              <a:t>以下</a:t>
            </a:r>
            <a:r>
              <a:rPr lang="ja-JP" altLang="en-US" sz="2800" dirty="0" smtClean="0"/>
              <a:t>に引き続いて</a:t>
            </a:r>
            <a:r>
              <a:rPr lang="ja-JP" altLang="en-US" sz="2800" dirty="0"/>
              <a:t>起こるエネルギーの流れの</a:t>
            </a:r>
            <a:r>
              <a:rPr lang="ja-JP" altLang="en-US" sz="2800" dirty="0" smtClean="0"/>
              <a:t>緩慢化</a:t>
            </a:r>
            <a:endParaRPr lang="en-US" altLang="ja-JP" sz="2800" dirty="0" smtClean="0"/>
          </a:p>
          <a:p>
            <a:pPr marL="45720" indent="0">
              <a:buNone/>
            </a:pPr>
            <a:r>
              <a:rPr lang="ja-JP" altLang="en-US" sz="2800" dirty="0" smtClean="0"/>
              <a:t>または阻止</a:t>
            </a:r>
            <a:endParaRPr lang="en-US" altLang="ja-JP" sz="2800" dirty="0" smtClean="0"/>
          </a:p>
          <a:p>
            <a:pPr marL="45720" indent="0">
              <a:buNone/>
            </a:pPr>
            <a:r>
              <a:rPr lang="en-US" altLang="ja-JP" sz="2800" dirty="0" smtClean="0"/>
              <a:t>〈</a:t>
            </a:r>
            <a:r>
              <a:rPr lang="ja-JP" altLang="en-US" sz="2800" dirty="0" smtClean="0"/>
              <a:t>成熟</a:t>
            </a:r>
            <a:r>
              <a:rPr lang="ja-JP" altLang="en-US" sz="2800" dirty="0"/>
              <a:t>因子</a:t>
            </a:r>
            <a:r>
              <a:rPr lang="en-US" altLang="ja-JP" sz="2800" dirty="0"/>
              <a:t>〉</a:t>
            </a:r>
          </a:p>
          <a:p>
            <a:pPr marL="45720" indent="0">
              <a:buNone/>
            </a:pPr>
            <a:r>
              <a:rPr lang="ja-JP" altLang="en-US" sz="2800" dirty="0"/>
              <a:t>□ 年齢に相応した</a:t>
            </a:r>
            <a:r>
              <a:rPr lang="ja-JP" altLang="en-US" sz="2800" dirty="0" smtClean="0"/>
              <a:t>発達上の危機　</a:t>
            </a:r>
            <a:endParaRPr lang="en-US" altLang="ja-JP" sz="2800" dirty="0" smtClean="0"/>
          </a:p>
          <a:p>
            <a:pPr marL="45720" indent="0">
              <a:buNone/>
            </a:pPr>
            <a:r>
              <a:rPr lang="ja-JP" altLang="en-US" sz="2800" dirty="0" smtClean="0"/>
              <a:t>□ 年齢に相応した発達上の困難</a:t>
            </a:r>
            <a:endParaRPr lang="en-US" altLang="ja-JP" sz="2800" dirty="0" smtClean="0"/>
          </a:p>
          <a:p>
            <a:pPr marL="45720" indent="0">
              <a:buNone/>
            </a:pPr>
            <a:r>
              <a:rPr lang="en-US" altLang="ja-JP" sz="2800" dirty="0" smtClean="0"/>
              <a:t>〈</a:t>
            </a:r>
            <a:r>
              <a:rPr lang="ja-JP" altLang="en-US" sz="2800" dirty="0" smtClean="0"/>
              <a:t>病態生理学的因子</a:t>
            </a:r>
            <a:r>
              <a:rPr lang="en-US" altLang="ja-JP" sz="2800" dirty="0" smtClean="0"/>
              <a:t>〉</a:t>
            </a:r>
          </a:p>
          <a:p>
            <a:pPr marL="45720" indent="0">
              <a:buNone/>
            </a:pPr>
            <a:r>
              <a:rPr lang="ja-JP" altLang="en-US" sz="2800" dirty="0" smtClean="0"/>
              <a:t>□病　□妊娠　□ </a:t>
            </a:r>
            <a:r>
              <a:rPr lang="ja-JP" altLang="en-US" sz="2800" dirty="0"/>
              <a:t>身体損傷</a:t>
            </a:r>
          </a:p>
          <a:p>
            <a:pPr marL="45720" indent="0">
              <a:buNone/>
            </a:pPr>
            <a:r>
              <a:rPr lang="en-US" altLang="ja-JP" sz="2800" dirty="0" smtClean="0"/>
              <a:t>〈</a:t>
            </a:r>
            <a:r>
              <a:rPr lang="ja-JP" altLang="en-US" sz="2800" dirty="0" smtClean="0"/>
              <a:t>状況的</a:t>
            </a:r>
            <a:r>
              <a:rPr lang="ja-JP" altLang="en-US" sz="2800" dirty="0"/>
              <a:t>因子</a:t>
            </a:r>
            <a:r>
              <a:rPr lang="en-US" altLang="ja-JP" sz="2800" dirty="0"/>
              <a:t>〉</a:t>
            </a:r>
          </a:p>
          <a:p>
            <a:pPr marL="45720" indent="0">
              <a:buNone/>
            </a:pPr>
            <a:r>
              <a:rPr lang="ja-JP" altLang="en-US" sz="2800" dirty="0"/>
              <a:t>□ </a:t>
            </a:r>
            <a:r>
              <a:rPr lang="ja-JP" altLang="en-US" sz="2800" dirty="0" smtClean="0"/>
              <a:t>不安　□悲嘆　□恐怖　□疼痛</a:t>
            </a:r>
            <a:endParaRPr lang="ja-JP" altLang="en-US" sz="2800" dirty="0"/>
          </a:p>
          <a:p>
            <a:pPr marL="45720" indent="0">
              <a:buNone/>
            </a:pPr>
            <a:r>
              <a:rPr lang="en-US" altLang="ja-JP" sz="2800" dirty="0" smtClean="0"/>
              <a:t>〈</a:t>
            </a:r>
            <a:r>
              <a:rPr lang="ja-JP" altLang="en-US" sz="2800" dirty="0" smtClean="0"/>
              <a:t>治療</a:t>
            </a:r>
            <a:r>
              <a:rPr lang="ja-JP" altLang="en-US" sz="2800" dirty="0"/>
              <a:t>関連因子</a:t>
            </a:r>
            <a:r>
              <a:rPr lang="en-US" altLang="ja-JP" sz="2800" dirty="0"/>
              <a:t>〉</a:t>
            </a:r>
          </a:p>
          <a:p>
            <a:pPr marL="45720" indent="0">
              <a:buNone/>
            </a:pPr>
            <a:r>
              <a:rPr lang="ja-JP" altLang="en-US" sz="2800" dirty="0" smtClean="0"/>
              <a:t>□化学療法　□出産　□体動不能　□周手術期の経験</a:t>
            </a:r>
            <a:endParaRPr lang="en-US" altLang="ja-JP" sz="2800" dirty="0" smtClean="0"/>
          </a:p>
        </p:txBody>
      </p:sp>
      <p:pic>
        <p:nvPicPr>
          <p:cNvPr id="6" name="図 5"/>
          <p:cNvPicPr>
            <a:picLocks noChangeAspect="1"/>
          </p:cNvPicPr>
          <p:nvPr/>
        </p:nvPicPr>
        <p:blipFill>
          <a:blip r:embed="rId2"/>
          <a:stretch>
            <a:fillRect/>
          </a:stretch>
        </p:blipFill>
        <p:spPr>
          <a:xfrm>
            <a:off x="7092280" y="1628800"/>
            <a:ext cx="1749704" cy="4525925"/>
          </a:xfrm>
          <a:prstGeom prst="rect">
            <a:avLst/>
          </a:prstGeom>
        </p:spPr>
      </p:pic>
    </p:spTree>
    <p:extLst>
      <p:ext uri="{BB962C8B-B14F-4D97-AF65-F5344CB8AC3E}">
        <p14:creationId xmlns:p14="http://schemas.microsoft.com/office/powerpoint/2010/main" val="7744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2" dur="500"/>
                                        <p:tgtEl>
                                          <p:spTgt spid="5">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5" dur="500"/>
                                        <p:tgtEl>
                                          <p:spTgt spid="5">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randombar(horizontal)">
                                      <p:cBhvr>
                                        <p:cTn id="28" dur="500"/>
                                        <p:tgtEl>
                                          <p:spTgt spid="5">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1" dur="500"/>
                                        <p:tgtEl>
                                          <p:spTgt spid="5">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randombar(horizontal)">
                                      <p:cBhvr>
                                        <p:cTn id="34" dur="500"/>
                                        <p:tgtEl>
                                          <p:spTgt spid="5">
                                            <p:txEl>
                                              <p:pRg st="9" end="9"/>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37" dur="500"/>
                                        <p:tgtEl>
                                          <p:spTgt spid="5">
                                            <p:txEl>
                                              <p:pRg st="10" end="10"/>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randombar(horizontal)">
                                      <p:cBhvr>
                                        <p:cTn id="40"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6655B3-52DA-4F00-8B7D-D0B42289EACD}" type="slidenum">
              <a:rPr kumimoji="1" lang="ja-JP" altLang="en-US" smtClean="0"/>
              <a:pPr/>
              <a:t>7</a:t>
            </a:fld>
            <a:endParaRPr kumimoji="1" lang="ja-JP" altLang="en-US" dirty="0"/>
          </a:p>
        </p:txBody>
      </p:sp>
      <p:sp>
        <p:nvSpPr>
          <p:cNvPr id="3" name="コンテンツ プレースホルダー 2"/>
          <p:cNvSpPr>
            <a:spLocks noGrp="1"/>
          </p:cNvSpPr>
          <p:nvPr>
            <p:ph sz="quarter" idx="13"/>
          </p:nvPr>
        </p:nvSpPr>
        <p:spPr>
          <a:xfrm>
            <a:off x="129251" y="774205"/>
            <a:ext cx="8957592" cy="5958518"/>
          </a:xfrm>
        </p:spPr>
        <p:txBody>
          <a:bodyPr>
            <a:noAutofit/>
          </a:bodyPr>
          <a:lstStyle/>
          <a:p>
            <a:pPr>
              <a:buFont typeface="Wingdings" panose="05000000000000000000" pitchFamily="2" charset="2"/>
              <a:buChar char="l"/>
            </a:pPr>
            <a:r>
              <a:rPr kumimoji="1" lang="ja-JP" altLang="en-US" sz="2600" dirty="0" smtClean="0"/>
              <a:t>看護師・理学士のジャネット・メンゲンによって、１９８９年にまとめられた、健康と癒しためのエネルギー療法です。</a:t>
            </a:r>
            <a:endParaRPr kumimoji="1" lang="en-US" altLang="ja-JP" sz="2600" dirty="0" smtClean="0"/>
          </a:p>
          <a:p>
            <a:pPr>
              <a:buFont typeface="Wingdings" panose="05000000000000000000" pitchFamily="2" charset="2"/>
              <a:buChar char="l"/>
            </a:pPr>
            <a:r>
              <a:rPr lang="ja-JP" altLang="en-US" sz="2600" dirty="0" smtClean="0"/>
              <a:t>クライアントのエネルギーフィルド（オーラ）とエネルギーセンター（チャクラ）に、手を使ってエネルギーを導く、意識的で意図的なプロセスです。</a:t>
            </a:r>
            <a:endParaRPr lang="en-US" altLang="ja-JP" sz="2600" dirty="0" smtClean="0"/>
          </a:p>
          <a:p>
            <a:pPr marL="457200" indent="-457200">
              <a:buFont typeface="Wingdings" panose="05000000000000000000" pitchFamily="2" charset="2"/>
              <a:buChar char="l"/>
            </a:pPr>
            <a:r>
              <a:rPr lang="ja-JP" altLang="en-US" sz="2600" dirty="0" smtClean="0"/>
              <a:t>エネルギーフィールド</a:t>
            </a:r>
            <a:r>
              <a:rPr lang="ja-JP" altLang="en-US" sz="2600" dirty="0"/>
              <a:t>をクリアにし、バランスさせ、活性化することで、</a:t>
            </a:r>
            <a:r>
              <a:rPr lang="en-US" altLang="ja-JP" sz="2600" dirty="0"/>
              <a:t/>
            </a:r>
            <a:br>
              <a:rPr lang="en-US" altLang="ja-JP" sz="2600" dirty="0"/>
            </a:br>
            <a:r>
              <a:rPr lang="ja-JP" altLang="en-US" sz="2600" dirty="0"/>
              <a:t>私たちに備わっている癒しの力をサポートします。</a:t>
            </a:r>
            <a:endParaRPr lang="en-US" altLang="ja-JP" sz="2600" dirty="0"/>
          </a:p>
          <a:p>
            <a:pPr marL="457200" indent="-457200">
              <a:buFont typeface="Wingdings" panose="05000000000000000000" pitchFamily="2" charset="2"/>
              <a:buChar char="l"/>
            </a:pPr>
            <a:r>
              <a:rPr lang="ja-JP" altLang="en-US" sz="2600" dirty="0"/>
              <a:t>緩和ケア、リラクゼーション、痛みの軽減、術後ケア、精神医学、ホスピス、老人ケアなど様々な分野で活用され、あらゆる年齢の方に安全に行うことができます。</a:t>
            </a:r>
            <a:endParaRPr lang="en-US" altLang="ja-JP" sz="2600" dirty="0"/>
          </a:p>
          <a:p>
            <a:pPr marL="457200" indent="-457200">
              <a:buFont typeface="Wingdings" panose="05000000000000000000" pitchFamily="2" charset="2"/>
              <a:buChar char="l"/>
            </a:pPr>
            <a:r>
              <a:rPr lang="ja-JP" altLang="en-US" sz="2600" dirty="0"/>
              <a:t>既存の医療と調和</a:t>
            </a:r>
            <a:r>
              <a:rPr lang="ja-JP" altLang="en-US" sz="2600" dirty="0" smtClean="0"/>
              <a:t>しながら補完的統合的</a:t>
            </a:r>
            <a:r>
              <a:rPr lang="ja-JP" altLang="en-US" sz="2600" dirty="0"/>
              <a:t>に活用できます。</a:t>
            </a:r>
            <a:endParaRPr lang="en-US" altLang="ja-JP" sz="2600" dirty="0"/>
          </a:p>
          <a:p>
            <a:pPr>
              <a:buFont typeface="Wingdings" panose="05000000000000000000" pitchFamily="2" charset="2"/>
              <a:buChar char="l"/>
            </a:pPr>
            <a:endParaRPr lang="en-US" altLang="ja-JP" sz="2600" dirty="0" smtClean="0"/>
          </a:p>
        </p:txBody>
      </p:sp>
      <p:sp>
        <p:nvSpPr>
          <p:cNvPr id="5" name="コンテンツ プレースホルダー 2"/>
          <p:cNvSpPr txBox="1">
            <a:spLocks/>
          </p:cNvSpPr>
          <p:nvPr/>
        </p:nvSpPr>
        <p:spPr>
          <a:xfrm>
            <a:off x="569144" y="2780928"/>
            <a:ext cx="7704856" cy="280831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endParaRPr lang="en-US" altLang="ja-JP" sz="1800" dirty="0" smtClean="0"/>
          </a:p>
          <a:p>
            <a:endParaRPr lang="ja-JP" altLang="en-US" sz="1800"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54594"/>
            <a:ext cx="1008112" cy="56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42377" y="4764"/>
            <a:ext cx="5843266" cy="769441"/>
          </a:xfrm>
          <a:prstGeom prst="rect">
            <a:avLst/>
          </a:prstGeom>
          <a:noFill/>
        </p:spPr>
        <p:txBody>
          <a:bodyPr wrap="none" rtlCol="0">
            <a:spAutoFit/>
          </a:bodyPr>
          <a:lstStyle/>
          <a:p>
            <a:r>
              <a:rPr kumimoji="1" lang="ja-JP" altLang="en-US" sz="4400" b="1" dirty="0" smtClean="0">
                <a:solidFill>
                  <a:srgbClr val="FF0000"/>
                </a:solidFill>
              </a:rPr>
              <a:t>ヒーリングタッチとは</a:t>
            </a:r>
            <a:endParaRPr kumimoji="1" lang="ja-JP" altLang="en-US" sz="4400" b="1" dirty="0">
              <a:solidFill>
                <a:srgbClr val="FF0000"/>
              </a:solidFill>
            </a:endParaRPr>
          </a:p>
        </p:txBody>
      </p:sp>
    </p:spTree>
    <p:extLst>
      <p:ext uri="{BB962C8B-B14F-4D97-AF65-F5344CB8AC3E}">
        <p14:creationId xmlns:p14="http://schemas.microsoft.com/office/powerpoint/2010/main" val="32685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HAN\Desktop\オーラ+2.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41636" y="0"/>
            <a:ext cx="5479494"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スライド番号プレースホルダー 17"/>
          <p:cNvSpPr>
            <a:spLocks noGrp="1"/>
          </p:cNvSpPr>
          <p:nvPr>
            <p:ph type="sldNum" sz="quarter" idx="12"/>
          </p:nvPr>
        </p:nvSpPr>
        <p:spPr/>
        <p:txBody>
          <a:bodyPr/>
          <a:lstStyle/>
          <a:p>
            <a:fld id="{E26655B3-52DA-4F00-8B7D-D0B42289EACD}" type="slidenum">
              <a:rPr kumimoji="1" lang="ja-JP" altLang="en-US" smtClean="0"/>
              <a:pPr/>
              <a:t>8</a:t>
            </a:fld>
            <a:endParaRPr kumimoji="1" lang="ja-JP" altLang="en-US" dirty="0"/>
          </a:p>
        </p:txBody>
      </p:sp>
      <p:sp>
        <p:nvSpPr>
          <p:cNvPr id="5" name="タイトル 1"/>
          <p:cNvSpPr txBox="1">
            <a:spLocks/>
          </p:cNvSpPr>
          <p:nvPr/>
        </p:nvSpPr>
        <p:spPr>
          <a:xfrm>
            <a:off x="166582" y="883003"/>
            <a:ext cx="3253581" cy="2471016"/>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2400" b="1" dirty="0" smtClean="0">
                <a:solidFill>
                  <a:srgbClr val="FF0000"/>
                </a:solidFill>
              </a:rPr>
              <a:t>オーラ</a:t>
            </a:r>
            <a:r>
              <a:rPr lang="en-US" altLang="ja-JP" sz="2000" dirty="0" smtClean="0">
                <a:solidFill>
                  <a:srgbClr val="00B050"/>
                </a:solidFill>
              </a:rPr>
              <a:t/>
            </a:r>
            <a:br>
              <a:rPr lang="en-US" altLang="ja-JP" sz="2000" dirty="0" smtClean="0">
                <a:solidFill>
                  <a:srgbClr val="00B050"/>
                </a:solidFill>
              </a:rPr>
            </a:br>
            <a:r>
              <a:rPr lang="ja-JP" altLang="en-US" sz="2000" dirty="0" smtClean="0"/>
              <a:t>肉体的身体と、そのまわりにあるエネルギーフィールドから</a:t>
            </a:r>
            <a:endParaRPr lang="en-US" altLang="ja-JP" sz="2000" dirty="0" smtClean="0"/>
          </a:p>
          <a:p>
            <a:r>
              <a:rPr lang="ja-JP" altLang="en-US" sz="2000" dirty="0" smtClean="0"/>
              <a:t>なります。</a:t>
            </a:r>
            <a:endParaRPr lang="en-US" altLang="ja-JP" sz="2000" dirty="0"/>
          </a:p>
          <a:p>
            <a:r>
              <a:rPr lang="ja-JP" altLang="en-US" sz="2000" dirty="0"/>
              <a:t>健康</a:t>
            </a:r>
            <a:r>
              <a:rPr lang="ja-JP" altLang="en-US" sz="2000" dirty="0" smtClean="0"/>
              <a:t>な時、肉体的な身体のまわりに左右対称な卵形をしています。</a:t>
            </a:r>
            <a:endParaRPr lang="en-US" altLang="ja-JP" sz="2000" dirty="0" smtClean="0"/>
          </a:p>
          <a:p>
            <a:endParaRPr lang="en-US" altLang="ja-JP" sz="2000" dirty="0"/>
          </a:p>
          <a:p>
            <a:endParaRPr lang="ja-JP" altLang="en-US" sz="2000" dirty="0"/>
          </a:p>
        </p:txBody>
      </p:sp>
      <p:sp>
        <p:nvSpPr>
          <p:cNvPr id="10" name="テキスト ボックス 9"/>
          <p:cNvSpPr txBox="1"/>
          <p:nvPr/>
        </p:nvSpPr>
        <p:spPr>
          <a:xfrm>
            <a:off x="7452320" y="3933056"/>
            <a:ext cx="864096" cy="369332"/>
          </a:xfrm>
          <a:prstGeom prst="rect">
            <a:avLst/>
          </a:prstGeom>
          <a:noFill/>
        </p:spPr>
        <p:txBody>
          <a:bodyPr wrap="square" rtlCol="0">
            <a:spAutoFit/>
          </a:bodyPr>
          <a:lstStyle/>
          <a:p>
            <a:endParaRPr kumimoji="1" lang="ja-JP" altLang="en-US" dirty="0"/>
          </a:p>
        </p:txBody>
      </p:sp>
      <p:grpSp>
        <p:nvGrpSpPr>
          <p:cNvPr id="3" name="グループ化 22"/>
          <p:cNvGrpSpPr/>
          <p:nvPr/>
        </p:nvGrpSpPr>
        <p:grpSpPr>
          <a:xfrm>
            <a:off x="6487048" y="3442016"/>
            <a:ext cx="2347096" cy="461665"/>
            <a:chOff x="6487048" y="3442016"/>
            <a:chExt cx="2347096" cy="461665"/>
          </a:xfrm>
        </p:grpSpPr>
        <p:cxnSp>
          <p:nvCxnSpPr>
            <p:cNvPr id="7" name="直線矢印コネクタ 6"/>
            <p:cNvCxnSpPr/>
            <p:nvPr/>
          </p:nvCxnSpPr>
          <p:spPr>
            <a:xfrm>
              <a:off x="6487048" y="3587114"/>
              <a:ext cx="61890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105952" y="3442016"/>
              <a:ext cx="1728192" cy="461665"/>
            </a:xfrm>
            <a:prstGeom prst="rect">
              <a:avLst/>
            </a:prstGeom>
            <a:noFill/>
          </p:spPr>
          <p:txBody>
            <a:bodyPr wrap="square" rtlCol="0">
              <a:spAutoFit/>
            </a:bodyPr>
            <a:lstStyle/>
            <a:p>
              <a:r>
                <a:rPr kumimoji="1" lang="ja-JP" altLang="en-US" sz="1200" dirty="0" smtClean="0"/>
                <a:t>第１チャクラ</a:t>
              </a:r>
              <a:endParaRPr kumimoji="1" lang="en-US" altLang="ja-JP" sz="1200" dirty="0" smtClean="0"/>
            </a:p>
            <a:p>
              <a:r>
                <a:rPr lang="ja-JP" altLang="en-US" sz="1200" dirty="0" smtClean="0"/>
                <a:t>生命</a:t>
              </a:r>
              <a:r>
                <a:rPr lang="ja-JP" altLang="en-US" sz="1200" dirty="0"/>
                <a:t>エネルギー</a:t>
              </a:r>
              <a:r>
                <a:rPr lang="ja-JP" altLang="en-US" sz="1200" dirty="0" smtClean="0"/>
                <a:t>の</a:t>
              </a:r>
              <a:r>
                <a:rPr lang="ja-JP" altLang="en-US" sz="1200" dirty="0"/>
                <a:t>基点</a:t>
              </a:r>
              <a:endParaRPr kumimoji="1" lang="ja-JP" altLang="en-US" sz="1200" dirty="0"/>
            </a:p>
          </p:txBody>
        </p:sp>
      </p:grpSp>
      <p:sp>
        <p:nvSpPr>
          <p:cNvPr id="12" name="テキスト ボックス 11"/>
          <p:cNvSpPr txBox="1"/>
          <p:nvPr/>
        </p:nvSpPr>
        <p:spPr>
          <a:xfrm>
            <a:off x="7452320" y="3933056"/>
            <a:ext cx="864096" cy="369332"/>
          </a:xfrm>
          <a:prstGeom prst="rect">
            <a:avLst/>
          </a:prstGeom>
          <a:noFill/>
        </p:spPr>
        <p:txBody>
          <a:bodyPr wrap="square" rtlCol="0">
            <a:spAutoFit/>
          </a:bodyPr>
          <a:lstStyle/>
          <a:p>
            <a:endParaRPr kumimoji="1" lang="ja-JP" altLang="en-US" dirty="0"/>
          </a:p>
        </p:txBody>
      </p:sp>
      <p:grpSp>
        <p:nvGrpSpPr>
          <p:cNvPr id="8" name="グループ化 28"/>
          <p:cNvGrpSpPr/>
          <p:nvPr/>
        </p:nvGrpSpPr>
        <p:grpSpPr>
          <a:xfrm>
            <a:off x="3858404" y="3177842"/>
            <a:ext cx="2369780" cy="461665"/>
            <a:chOff x="3858404" y="3177842"/>
            <a:chExt cx="2369780" cy="461665"/>
          </a:xfrm>
        </p:grpSpPr>
        <p:sp>
          <p:nvSpPr>
            <p:cNvPr id="17" name="テキスト ボックス 16"/>
            <p:cNvSpPr txBox="1"/>
            <p:nvPr/>
          </p:nvSpPr>
          <p:spPr>
            <a:xfrm>
              <a:off x="3858404" y="3177842"/>
              <a:ext cx="1152128" cy="461665"/>
            </a:xfrm>
            <a:prstGeom prst="rect">
              <a:avLst/>
            </a:prstGeom>
            <a:noFill/>
          </p:spPr>
          <p:txBody>
            <a:bodyPr wrap="square" rtlCol="0">
              <a:spAutoFit/>
            </a:bodyPr>
            <a:lstStyle/>
            <a:p>
              <a:r>
                <a:rPr kumimoji="1" lang="ja-JP" altLang="en-US" sz="1200" dirty="0" smtClean="0"/>
                <a:t>第２チャクラ</a:t>
              </a:r>
              <a:endParaRPr kumimoji="1" lang="en-US" altLang="ja-JP" sz="1200" dirty="0" smtClean="0"/>
            </a:p>
            <a:p>
              <a:r>
                <a:rPr kumimoji="1" lang="ja-JP" altLang="en-US" sz="1200" dirty="0" smtClean="0"/>
                <a:t>性を司る場所</a:t>
              </a:r>
              <a:endParaRPr kumimoji="1" lang="ja-JP" altLang="en-US" sz="1200" dirty="0"/>
            </a:p>
          </p:txBody>
        </p:sp>
        <p:cxnSp>
          <p:nvCxnSpPr>
            <p:cNvPr id="19" name="直線矢印コネクタ 18"/>
            <p:cNvCxnSpPr/>
            <p:nvPr/>
          </p:nvCxnSpPr>
          <p:spPr>
            <a:xfrm flipH="1">
              <a:off x="4860032" y="3327695"/>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9" name="グループ化 23"/>
          <p:cNvGrpSpPr/>
          <p:nvPr/>
        </p:nvGrpSpPr>
        <p:grpSpPr>
          <a:xfrm>
            <a:off x="6516216" y="2457762"/>
            <a:ext cx="2322182" cy="646331"/>
            <a:chOff x="6516216" y="2492896"/>
            <a:chExt cx="2322182" cy="646331"/>
          </a:xfrm>
        </p:grpSpPr>
        <p:cxnSp>
          <p:nvCxnSpPr>
            <p:cNvPr id="27" name="直線矢印コネクタ 26"/>
            <p:cNvCxnSpPr/>
            <p:nvPr/>
          </p:nvCxnSpPr>
          <p:spPr>
            <a:xfrm>
              <a:off x="6516216" y="2752350"/>
              <a:ext cx="5897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7267894" y="2492896"/>
              <a:ext cx="1570504" cy="646331"/>
            </a:xfrm>
            <a:prstGeom prst="rect">
              <a:avLst/>
            </a:prstGeom>
            <a:noFill/>
          </p:spPr>
          <p:txBody>
            <a:bodyPr wrap="square" rtlCol="0">
              <a:spAutoFit/>
            </a:bodyPr>
            <a:lstStyle/>
            <a:p>
              <a:r>
                <a:rPr kumimoji="1" lang="ja-JP" altLang="en-US" sz="1200" dirty="0" smtClean="0"/>
                <a:t>第３チャクラ</a:t>
              </a:r>
              <a:endParaRPr kumimoji="1" lang="en-US" altLang="ja-JP" sz="1200" dirty="0" smtClean="0"/>
            </a:p>
            <a:p>
              <a:r>
                <a:rPr kumimoji="1" lang="ja-JP" altLang="en-US" sz="1200" dirty="0" smtClean="0"/>
                <a:t>感情を解放する</a:t>
              </a:r>
              <a:endParaRPr kumimoji="1" lang="en-US" altLang="ja-JP" sz="1200" dirty="0" smtClean="0"/>
            </a:p>
            <a:p>
              <a:r>
                <a:rPr lang="ja-JP" altLang="en-US" sz="1200" dirty="0" smtClean="0"/>
                <a:t>ヒーリング</a:t>
              </a:r>
              <a:r>
                <a:rPr lang="ja-JP" altLang="en-US" sz="1200" dirty="0"/>
                <a:t>センター</a:t>
              </a:r>
              <a:endParaRPr kumimoji="1" lang="ja-JP" altLang="en-US" sz="1200" dirty="0"/>
            </a:p>
          </p:txBody>
        </p:sp>
      </p:grpSp>
      <p:grpSp>
        <p:nvGrpSpPr>
          <p:cNvPr id="13" name="グループ化 24"/>
          <p:cNvGrpSpPr/>
          <p:nvPr/>
        </p:nvGrpSpPr>
        <p:grpSpPr>
          <a:xfrm>
            <a:off x="6516216" y="1574051"/>
            <a:ext cx="2297420" cy="646331"/>
            <a:chOff x="6372200" y="1579567"/>
            <a:chExt cx="2297420" cy="646331"/>
          </a:xfrm>
        </p:grpSpPr>
        <p:cxnSp>
          <p:nvCxnSpPr>
            <p:cNvPr id="37" name="直線矢印コネクタ 36"/>
            <p:cNvCxnSpPr/>
            <p:nvPr/>
          </p:nvCxnSpPr>
          <p:spPr>
            <a:xfrm flipV="1">
              <a:off x="6372200" y="1720986"/>
              <a:ext cx="733752" cy="5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7099116" y="1579567"/>
              <a:ext cx="1570504" cy="646331"/>
            </a:xfrm>
            <a:prstGeom prst="rect">
              <a:avLst/>
            </a:prstGeom>
            <a:noFill/>
          </p:spPr>
          <p:txBody>
            <a:bodyPr wrap="square" rtlCol="0">
              <a:spAutoFit/>
            </a:bodyPr>
            <a:lstStyle/>
            <a:p>
              <a:r>
                <a:rPr kumimoji="1" lang="ja-JP" altLang="en-US" sz="1200" dirty="0" smtClean="0"/>
                <a:t>第５チャクラ</a:t>
              </a:r>
              <a:endParaRPr kumimoji="1" lang="en-US" altLang="ja-JP" sz="1200" dirty="0" smtClean="0"/>
            </a:p>
            <a:p>
              <a:r>
                <a:rPr kumimoji="1" lang="ja-JP" altLang="en-US" sz="1200" dirty="0" smtClean="0"/>
                <a:t>コミュニケーションを表す創造スポット</a:t>
              </a:r>
              <a:endParaRPr kumimoji="1" lang="ja-JP" altLang="en-US" sz="1200" dirty="0"/>
            </a:p>
          </p:txBody>
        </p:sp>
      </p:grpSp>
      <p:grpSp>
        <p:nvGrpSpPr>
          <p:cNvPr id="14" name="グループ化 30"/>
          <p:cNvGrpSpPr/>
          <p:nvPr/>
        </p:nvGrpSpPr>
        <p:grpSpPr>
          <a:xfrm>
            <a:off x="3641636" y="971000"/>
            <a:ext cx="2633602" cy="461665"/>
            <a:chOff x="3589844" y="1138557"/>
            <a:chExt cx="2633602" cy="461665"/>
          </a:xfrm>
        </p:grpSpPr>
        <p:cxnSp>
          <p:nvCxnSpPr>
            <p:cNvPr id="34" name="直線矢印コネクタ 33"/>
            <p:cNvCxnSpPr/>
            <p:nvPr/>
          </p:nvCxnSpPr>
          <p:spPr>
            <a:xfrm flipH="1">
              <a:off x="4932040" y="1297901"/>
              <a:ext cx="12914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589844" y="1138557"/>
              <a:ext cx="1630228" cy="461665"/>
            </a:xfrm>
            <a:prstGeom prst="rect">
              <a:avLst/>
            </a:prstGeom>
            <a:noFill/>
          </p:spPr>
          <p:txBody>
            <a:bodyPr wrap="square" rtlCol="0">
              <a:spAutoFit/>
            </a:bodyPr>
            <a:lstStyle/>
            <a:p>
              <a:r>
                <a:rPr kumimoji="1" lang="ja-JP" altLang="en-US" sz="1200" dirty="0" smtClean="0"/>
                <a:t>第６チャクラ</a:t>
              </a:r>
              <a:endParaRPr kumimoji="1" lang="en-US" altLang="ja-JP" sz="1200" dirty="0" smtClean="0"/>
            </a:p>
            <a:p>
              <a:r>
                <a:rPr kumimoji="1" lang="ja-JP" altLang="en-US" sz="1200" dirty="0" smtClean="0"/>
                <a:t>見えない力、直観力</a:t>
              </a:r>
              <a:endParaRPr kumimoji="1" lang="ja-JP" altLang="en-US" sz="1200" dirty="0"/>
            </a:p>
          </p:txBody>
        </p:sp>
      </p:grpSp>
      <p:grpSp>
        <p:nvGrpSpPr>
          <p:cNvPr id="15" name="グループ化 25"/>
          <p:cNvGrpSpPr/>
          <p:nvPr/>
        </p:nvGrpSpPr>
        <p:grpSpPr>
          <a:xfrm>
            <a:off x="6516216" y="736821"/>
            <a:ext cx="2317928" cy="646331"/>
            <a:chOff x="6516216" y="751110"/>
            <a:chExt cx="2317928" cy="646331"/>
          </a:xfrm>
        </p:grpSpPr>
        <p:cxnSp>
          <p:nvCxnSpPr>
            <p:cNvPr id="40" name="直線矢印コネクタ 39"/>
            <p:cNvCxnSpPr/>
            <p:nvPr/>
          </p:nvCxnSpPr>
          <p:spPr>
            <a:xfrm>
              <a:off x="6516216" y="897292"/>
              <a:ext cx="5897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7099116" y="751110"/>
              <a:ext cx="1735028" cy="646331"/>
            </a:xfrm>
            <a:prstGeom prst="rect">
              <a:avLst/>
            </a:prstGeom>
            <a:noFill/>
          </p:spPr>
          <p:txBody>
            <a:bodyPr wrap="square" rtlCol="0">
              <a:spAutoFit/>
            </a:bodyPr>
            <a:lstStyle/>
            <a:p>
              <a:r>
                <a:rPr kumimoji="1" lang="ja-JP" altLang="en-US" sz="1200" dirty="0" smtClean="0"/>
                <a:t>第７チャクラ</a:t>
              </a:r>
              <a:endParaRPr kumimoji="1" lang="en-US" altLang="ja-JP" sz="1200" dirty="0" smtClean="0"/>
            </a:p>
            <a:p>
              <a:r>
                <a:rPr kumimoji="1" lang="ja-JP" altLang="en-US" sz="1200" dirty="0" smtClean="0"/>
                <a:t>精神性が高まる場所</a:t>
              </a:r>
              <a:endParaRPr kumimoji="1" lang="en-US" altLang="ja-JP" sz="1200" dirty="0" smtClean="0"/>
            </a:p>
            <a:p>
              <a:r>
                <a:rPr lang="ja-JP" altLang="en-US" sz="1200" dirty="0" smtClean="0"/>
                <a:t>宇宙</a:t>
              </a:r>
              <a:r>
                <a:rPr lang="ja-JP" altLang="en-US" sz="1200" dirty="0"/>
                <a:t>意識</a:t>
              </a:r>
              <a:r>
                <a:rPr lang="ja-JP" altLang="en-US" sz="1200" dirty="0" smtClean="0"/>
                <a:t>の高まる場所</a:t>
              </a:r>
              <a:endParaRPr kumimoji="1" lang="ja-JP" altLang="en-US" sz="1200" dirty="0"/>
            </a:p>
          </p:txBody>
        </p:sp>
      </p:grpSp>
      <p:grpSp>
        <p:nvGrpSpPr>
          <p:cNvPr id="16" name="グループ化 29"/>
          <p:cNvGrpSpPr/>
          <p:nvPr/>
        </p:nvGrpSpPr>
        <p:grpSpPr>
          <a:xfrm>
            <a:off x="3589844" y="2031707"/>
            <a:ext cx="2638340" cy="646331"/>
            <a:chOff x="3589844" y="2007892"/>
            <a:chExt cx="2638340" cy="646331"/>
          </a:xfrm>
        </p:grpSpPr>
        <p:sp>
          <p:nvSpPr>
            <p:cNvPr id="33" name="テキスト ボックス 32"/>
            <p:cNvSpPr txBox="1"/>
            <p:nvPr/>
          </p:nvSpPr>
          <p:spPr>
            <a:xfrm>
              <a:off x="3589844" y="2007892"/>
              <a:ext cx="1774244" cy="646331"/>
            </a:xfrm>
            <a:prstGeom prst="rect">
              <a:avLst/>
            </a:prstGeom>
            <a:noFill/>
          </p:spPr>
          <p:txBody>
            <a:bodyPr wrap="square" rtlCol="0">
              <a:spAutoFit/>
            </a:bodyPr>
            <a:lstStyle/>
            <a:p>
              <a:r>
                <a:rPr kumimoji="1" lang="ja-JP" altLang="en-US" sz="1200" dirty="0" smtClean="0"/>
                <a:t>第４チャクラ</a:t>
              </a:r>
              <a:endParaRPr kumimoji="1" lang="en-US" altLang="ja-JP" sz="1200" dirty="0" smtClean="0"/>
            </a:p>
            <a:p>
              <a:r>
                <a:rPr kumimoji="1" lang="ja-JP" altLang="en-US" sz="1200" dirty="0" smtClean="0"/>
                <a:t>愛を感じ、夢を持つ</a:t>
              </a:r>
              <a:endParaRPr kumimoji="1" lang="en-US" altLang="ja-JP" sz="1200" dirty="0" smtClean="0"/>
            </a:p>
            <a:p>
              <a:r>
                <a:rPr kumimoji="1" lang="ja-JP" altLang="en-US" sz="1200" dirty="0" smtClean="0"/>
                <a:t>自分を認める癒し空間</a:t>
              </a:r>
              <a:endParaRPr kumimoji="1" lang="ja-JP" altLang="en-US" sz="1200" dirty="0"/>
            </a:p>
          </p:txBody>
        </p:sp>
        <p:cxnSp>
          <p:nvCxnSpPr>
            <p:cNvPr id="45" name="直線矢印コネクタ 44"/>
            <p:cNvCxnSpPr/>
            <p:nvPr/>
          </p:nvCxnSpPr>
          <p:spPr>
            <a:xfrm flipH="1">
              <a:off x="4927278" y="2153034"/>
              <a:ext cx="13009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2" name="テキスト ボックス 31"/>
          <p:cNvSpPr txBox="1"/>
          <p:nvPr/>
        </p:nvSpPr>
        <p:spPr>
          <a:xfrm>
            <a:off x="395536" y="4117722"/>
            <a:ext cx="914400" cy="914400"/>
          </a:xfrm>
          <a:prstGeom prst="rect">
            <a:avLst/>
          </a:prstGeom>
        </p:spPr>
        <p:txBody>
          <a:bodyPr vert="horz" wrap="none" rtlCol="0" anchor="b">
            <a:normAutofit/>
          </a:bodyPr>
          <a:lstStyle/>
          <a:p>
            <a:endParaRPr kumimoji="1" lang="ja-JP" altLang="en-US" sz="4500" dirty="0" smtClean="0">
              <a:solidFill>
                <a:srgbClr val="FF0000"/>
              </a:solidFill>
            </a:endParaRPr>
          </a:p>
        </p:txBody>
      </p:sp>
      <p:sp>
        <p:nvSpPr>
          <p:cNvPr id="35" name="正方形/長方形 34"/>
          <p:cNvSpPr/>
          <p:nvPr/>
        </p:nvSpPr>
        <p:spPr>
          <a:xfrm>
            <a:off x="13264" y="2889640"/>
            <a:ext cx="3737396" cy="3539430"/>
          </a:xfrm>
          <a:prstGeom prst="rect">
            <a:avLst/>
          </a:prstGeom>
        </p:spPr>
        <p:txBody>
          <a:bodyPr wrap="square">
            <a:spAutoFit/>
          </a:bodyPr>
          <a:lstStyle/>
          <a:p>
            <a:r>
              <a:rPr lang="ja-JP" altLang="en-US" sz="2400" b="1" dirty="0" smtClean="0">
                <a:solidFill>
                  <a:srgbClr val="FF0000"/>
                </a:solidFill>
              </a:rPr>
              <a:t>チャクラ</a:t>
            </a:r>
            <a:r>
              <a:rPr lang="ja-JP" altLang="en-US" dirty="0"/>
              <a:t/>
            </a:r>
            <a:br>
              <a:rPr lang="ja-JP" altLang="en-US" dirty="0"/>
            </a:br>
            <a:r>
              <a:rPr lang="ja-JP" altLang="en-US" sz="2000" dirty="0" smtClean="0"/>
              <a:t>サンスクリット語</a:t>
            </a:r>
            <a:r>
              <a:rPr lang="ja-JP" altLang="en-US" sz="2000" dirty="0"/>
              <a:t>で、「回転する車輪</a:t>
            </a:r>
            <a:r>
              <a:rPr lang="ja-JP" altLang="en-US" sz="2000" dirty="0" smtClean="0"/>
              <a:t>」と</a:t>
            </a:r>
            <a:r>
              <a:rPr lang="ja-JP" altLang="en-US" sz="2000" dirty="0"/>
              <a:t>いう意味です。</a:t>
            </a:r>
          </a:p>
          <a:p>
            <a:r>
              <a:rPr lang="ja-JP" altLang="en-US" sz="2000" dirty="0"/>
              <a:t>人のエネルギーシステムには７つ</a:t>
            </a:r>
            <a:r>
              <a:rPr lang="ja-JP" altLang="en-US" sz="2000" dirty="0" smtClean="0"/>
              <a:t>の主要</a:t>
            </a:r>
            <a:r>
              <a:rPr lang="ja-JP" altLang="en-US" sz="2000" dirty="0"/>
              <a:t>なチャクラがあります。</a:t>
            </a:r>
            <a:br>
              <a:rPr lang="ja-JP" altLang="en-US" sz="2000" dirty="0"/>
            </a:br>
            <a:r>
              <a:rPr lang="ja-JP" altLang="en-US" sz="2000" dirty="0" smtClean="0"/>
              <a:t>チャクラ</a:t>
            </a:r>
            <a:r>
              <a:rPr lang="ja-JP" altLang="en-US" sz="2000" dirty="0"/>
              <a:t>は肉体的身体と対応して</a:t>
            </a:r>
            <a:r>
              <a:rPr lang="ja-JP" altLang="en-US" sz="2000" dirty="0" smtClean="0"/>
              <a:t>、身体</a:t>
            </a:r>
            <a:r>
              <a:rPr lang="ja-JP" altLang="en-US" sz="2000" dirty="0"/>
              <a:t>機能を制御する臓器や内分泌</a:t>
            </a:r>
            <a:r>
              <a:rPr lang="ja-JP" altLang="en-US" sz="2000" dirty="0" smtClean="0"/>
              <a:t>に影響</a:t>
            </a:r>
            <a:r>
              <a:rPr lang="ja-JP" altLang="en-US" sz="2000" dirty="0"/>
              <a:t>を与えます。</a:t>
            </a:r>
          </a:p>
          <a:p>
            <a:r>
              <a:rPr lang="ja-JP" altLang="en-US" sz="2000" dirty="0" smtClean="0"/>
              <a:t>全て</a:t>
            </a:r>
            <a:r>
              <a:rPr lang="ja-JP" altLang="en-US" sz="2000" dirty="0"/>
              <a:t>の経験はチャクラシステム</a:t>
            </a:r>
            <a:r>
              <a:rPr lang="ja-JP" altLang="en-US" sz="2000" dirty="0" smtClean="0"/>
              <a:t>に記録</a:t>
            </a:r>
            <a:r>
              <a:rPr lang="ja-JP" altLang="en-US" sz="2000" dirty="0"/>
              <a:t>されます。</a:t>
            </a:r>
          </a:p>
        </p:txBody>
      </p:sp>
    </p:spTree>
    <p:extLst>
      <p:ext uri="{BB962C8B-B14F-4D97-AF65-F5344CB8AC3E}">
        <p14:creationId xmlns:p14="http://schemas.microsoft.com/office/powerpoint/2010/main" val="2548268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txDef>
      <a:spPr/>
      <a:bodyPr vert="horz" anchor="b">
        <a:normAutofit fontScale="25000" lnSpcReduction="20000"/>
      </a:bodyPr>
      <a:lstStyle>
        <a:defPPr>
          <a:defRPr sz="4500" dirty="0" smtClean="0">
            <a:solidFill>
              <a:srgbClr val="FF0000"/>
            </a:solidFill>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2065</TotalTime>
  <Words>1216</Words>
  <Application>Microsoft Office PowerPoint</Application>
  <PresentationFormat>画面に合わせる (4:3)</PresentationFormat>
  <Paragraphs>344</Paragraphs>
  <Slides>16</Slides>
  <Notes>5</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スリップストリーム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東京地下鉄株式会社</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在宅　癌患者さんと家族への癒し</dc:title>
  <dc:creator>h.amano</dc:creator>
  <cp:lastModifiedBy>TAKEHIKO ITO</cp:lastModifiedBy>
  <cp:revision>344</cp:revision>
  <dcterms:created xsi:type="dcterms:W3CDTF">2013-02-01T05:02:18Z</dcterms:created>
  <dcterms:modified xsi:type="dcterms:W3CDTF">2015-07-01T04:33:21Z</dcterms:modified>
</cp:coreProperties>
</file>